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iAEThWl9ARb8PPrtHw/8jrIFdK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448A60-5F2A-4214-8B1B-0A628148784B}">
  <a:tblStyle styleId="{54448A60-5F2A-4214-8B1B-0A628148784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EBB4734-9798-4810-B266-C683F6B9B504}"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04ea29a42c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04ea29a42c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304ea29a42c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50a34531b8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50a34531b8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350a34531b8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50a34531b8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50a34531b8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350a34531b8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4fd6597165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34fd6597165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g34fd6597165_0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514565ca48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514565ca48_1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3514565ca48_1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50a34531b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50a34531b8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350a34531b8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50a34531b8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50a34531b8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350a34531b8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516344157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516344157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3516344157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5"/>
          <p:cNvSpPr/>
          <p:nvPr>
            <p:ph idx="2" type="pic"/>
          </p:nvPr>
        </p:nvSpPr>
        <p:spPr>
          <a:xfrm>
            <a:off x="5183188" y="987425"/>
            <a:ext cx="6172200" cy="4873625"/>
          </a:xfrm>
          <a:prstGeom prst="rect">
            <a:avLst/>
          </a:prstGeom>
          <a:noFill/>
          <a:ln>
            <a:noFill/>
          </a:ln>
        </p:spPr>
      </p:sp>
      <p:sp>
        <p:nvSpPr>
          <p:cNvPr id="68" name="Google Shape;68;p3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hyperlink" Target="http://drive.google.com/file/d/1Cj_SVzYJzKCGAkUWhwWSgV5n1y6DlDSe/view" TargetMode="External"/><Relationship Id="rId5"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239796" y="1240412"/>
            <a:ext cx="8825700" cy="19812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IN" sz="4800">
                <a:latin typeface="Times New Roman"/>
                <a:ea typeface="Times New Roman"/>
                <a:cs typeface="Times New Roman"/>
                <a:sym typeface="Times New Roman"/>
              </a:rPr>
              <a:t> FM based Wireless Public Announcement System</a:t>
            </a:r>
            <a:endParaRPr b="1" sz="4800">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ct val="100000"/>
              <a:buFont typeface="Times New Roman"/>
              <a:buNone/>
            </a:pPr>
            <a:r>
              <a:rPr b="1" lang="en-IN" sz="4800">
                <a:latin typeface="Times New Roman"/>
                <a:ea typeface="Times New Roman"/>
                <a:cs typeface="Times New Roman"/>
                <a:sym typeface="Times New Roman"/>
              </a:rPr>
              <a:t> </a:t>
            </a:r>
            <a:endParaRPr/>
          </a:p>
        </p:txBody>
      </p:sp>
      <p:sp>
        <p:nvSpPr>
          <p:cNvPr id="89" name="Google Shape;89;p1"/>
          <p:cNvSpPr txBox="1"/>
          <p:nvPr>
            <p:ph idx="1" type="subTitle"/>
          </p:nvPr>
        </p:nvSpPr>
        <p:spPr>
          <a:xfrm>
            <a:off x="1239796" y="3927148"/>
            <a:ext cx="9308798" cy="25490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600"/>
              <a:buNone/>
            </a:pPr>
            <a:r>
              <a:rPr b="1" lang="en-IN" sz="2200">
                <a:latin typeface="Times New Roman"/>
                <a:ea typeface="Times New Roman"/>
                <a:cs typeface="Times New Roman"/>
                <a:sym typeface="Times New Roman"/>
              </a:rPr>
              <a:t>By:                                                                       —ECE(core)</a:t>
            </a:r>
            <a:endParaRPr b="1" sz="2200">
              <a:latin typeface="Times New Roman"/>
              <a:ea typeface="Times New Roman"/>
              <a:cs typeface="Times New Roman"/>
              <a:sym typeface="Times New Roman"/>
            </a:endParaRPr>
          </a:p>
          <a:p>
            <a:pPr indent="0" lvl="0" marL="0" rtl="0" algn="l">
              <a:lnSpc>
                <a:spcPct val="90000"/>
              </a:lnSpc>
              <a:spcBef>
                <a:spcPts val="0"/>
              </a:spcBef>
              <a:spcAft>
                <a:spcPts val="0"/>
              </a:spcAft>
              <a:buSzPts val="1600"/>
              <a:buNone/>
            </a:pPr>
            <a:r>
              <a:rPr b="1" lang="en-IN" sz="2200">
                <a:latin typeface="Times New Roman"/>
                <a:ea typeface="Times New Roman"/>
                <a:cs typeface="Times New Roman"/>
                <a:sym typeface="Times New Roman"/>
              </a:rPr>
              <a:t>–Badmalatha. V(RA2211004010612)               —I-section</a:t>
            </a:r>
            <a:endParaRPr b="1" sz="2200">
              <a:latin typeface="Times New Roman"/>
              <a:ea typeface="Times New Roman"/>
              <a:cs typeface="Times New Roman"/>
              <a:sym typeface="Times New Roman"/>
            </a:endParaRPr>
          </a:p>
          <a:p>
            <a:pPr indent="0" lvl="0" marL="0" rtl="0" algn="l">
              <a:lnSpc>
                <a:spcPct val="90000"/>
              </a:lnSpc>
              <a:spcBef>
                <a:spcPts val="0"/>
              </a:spcBef>
              <a:spcAft>
                <a:spcPts val="0"/>
              </a:spcAft>
              <a:buSzPts val="1600"/>
              <a:buNone/>
            </a:pPr>
            <a:r>
              <a:rPr b="1" lang="en-IN" sz="2200">
                <a:latin typeface="Times New Roman"/>
                <a:ea typeface="Times New Roman"/>
                <a:cs typeface="Times New Roman"/>
                <a:sym typeface="Times New Roman"/>
              </a:rPr>
              <a:t>–Ujjayati Saha  (RA22110040106                     —under the supervision of:</a:t>
            </a:r>
            <a:endParaRPr b="1" sz="2200">
              <a:latin typeface="Times New Roman"/>
              <a:ea typeface="Times New Roman"/>
              <a:cs typeface="Times New Roman"/>
              <a:sym typeface="Times New Roman"/>
            </a:endParaRPr>
          </a:p>
          <a:p>
            <a:pPr indent="0" lvl="0" marL="0" rtl="0" algn="l">
              <a:lnSpc>
                <a:spcPct val="90000"/>
              </a:lnSpc>
              <a:spcBef>
                <a:spcPts val="0"/>
              </a:spcBef>
              <a:spcAft>
                <a:spcPts val="0"/>
              </a:spcAft>
              <a:buSzPts val="1600"/>
              <a:buNone/>
            </a:pPr>
            <a:r>
              <a:rPr b="1" lang="en-IN" sz="2200">
                <a:latin typeface="Times New Roman"/>
                <a:ea typeface="Times New Roman"/>
                <a:cs typeface="Times New Roman"/>
                <a:sym typeface="Times New Roman"/>
              </a:rPr>
              <a:t>–K. Aparna (RA2211004010638)                              –Dr. Shayna Kumari</a:t>
            </a:r>
            <a:endParaRPr b="1" sz="2200">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1600"/>
              <a:buNone/>
            </a:pPr>
            <a:r>
              <a:t/>
            </a:r>
            <a:endParaRPr b="1" sz="2200">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1600"/>
              <a:buNone/>
            </a:pPr>
            <a:r>
              <a:rPr b="1" lang="en-IN" sz="1600">
                <a:latin typeface="Times New Roman"/>
                <a:ea typeface="Times New Roman"/>
                <a:cs typeface="Times New Roman"/>
                <a:sym typeface="Times New Roman"/>
              </a:rPr>
              <a:t>                                                                                               </a:t>
            </a:r>
            <a:endParaRPr/>
          </a:p>
        </p:txBody>
      </p:sp>
      <p:pic>
        <p:nvPicPr>
          <p:cNvPr id="90" name="Google Shape;90;p1"/>
          <p:cNvPicPr preferRelativeResize="0"/>
          <p:nvPr/>
        </p:nvPicPr>
        <p:blipFill rotWithShape="1">
          <a:blip r:embed="rId3">
            <a:alphaModFix/>
          </a:blip>
          <a:srcRect b="0" l="0" r="0" t="0"/>
          <a:stretch/>
        </p:blipFill>
        <p:spPr>
          <a:xfrm>
            <a:off x="10237738" y="12571"/>
            <a:ext cx="1668315" cy="12278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0"/>
          <p:cNvSpPr txBox="1"/>
          <p:nvPr>
            <p:ph type="title"/>
          </p:nvPr>
        </p:nvSpPr>
        <p:spPr>
          <a:xfrm>
            <a:off x="838200" y="45717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IN" sz="4000">
                <a:latin typeface="Times New Roman"/>
                <a:ea typeface="Times New Roman"/>
                <a:cs typeface="Times New Roman"/>
                <a:sym typeface="Times New Roman"/>
              </a:rPr>
              <a:t>WORKING OF THE MODEL</a:t>
            </a:r>
            <a:endParaRPr/>
          </a:p>
        </p:txBody>
      </p:sp>
      <p:sp>
        <p:nvSpPr>
          <p:cNvPr id="153" name="Google Shape;153;p10"/>
          <p:cNvSpPr txBox="1"/>
          <p:nvPr>
            <p:ph idx="1" type="body"/>
          </p:nvPr>
        </p:nvSpPr>
        <p:spPr>
          <a:xfrm>
            <a:off x="838200" y="1893500"/>
            <a:ext cx="10992900" cy="4297800"/>
          </a:xfrm>
          <a:prstGeom prst="rect">
            <a:avLst/>
          </a:prstGeom>
          <a:noFill/>
          <a:ln>
            <a:noFill/>
          </a:ln>
        </p:spPr>
        <p:txBody>
          <a:bodyPr anchorCtr="0" anchor="t" bIns="45700" lIns="91425" spcFirstLastPara="1" rIns="91425" wrap="square" tIns="45700">
            <a:noAutofit/>
          </a:bodyPr>
          <a:lstStyle/>
          <a:p>
            <a:pPr indent="-381000" lvl="0" marL="457200" rtl="0" algn="just">
              <a:lnSpc>
                <a:spcPct val="100000"/>
              </a:lnSpc>
              <a:spcBef>
                <a:spcPts val="1000"/>
              </a:spcBef>
              <a:spcAft>
                <a:spcPts val="0"/>
              </a:spcAft>
              <a:buSzPts val="2400"/>
              <a:buFont typeface="Times New Roman"/>
              <a:buChar char="•"/>
            </a:pPr>
            <a:r>
              <a:rPr lang="en-IN" sz="2400">
                <a:latin typeface="Times New Roman"/>
                <a:ea typeface="Times New Roman"/>
                <a:cs typeface="Times New Roman"/>
                <a:sym typeface="Times New Roman"/>
              </a:rPr>
              <a:t>The microphone captures the speaker’s voice and converts the sound into a weak electrical signal.</a:t>
            </a:r>
            <a:endParaRPr sz="2400">
              <a:latin typeface="Times New Roman"/>
              <a:ea typeface="Times New Roman"/>
              <a:cs typeface="Times New Roman"/>
              <a:sym typeface="Times New Roman"/>
            </a:endParaRPr>
          </a:p>
          <a:p>
            <a:pPr indent="-381000" lvl="0" marL="457200" rtl="0" algn="just">
              <a:lnSpc>
                <a:spcPct val="10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This weak signal is fed into the FM transmitter circuit, where it is modulated onto a carrier frequency (typically between 88 MHz to 108 MHz).</a:t>
            </a:r>
            <a:endParaRPr sz="2400">
              <a:latin typeface="Times New Roman"/>
              <a:ea typeface="Times New Roman"/>
              <a:cs typeface="Times New Roman"/>
              <a:sym typeface="Times New Roman"/>
            </a:endParaRPr>
          </a:p>
          <a:p>
            <a:pPr indent="-381000" lvl="0" marL="457200" rtl="0" algn="just">
              <a:lnSpc>
                <a:spcPct val="10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The FM transmitter broadcasts the modulated signal wirelessly through an antenna.</a:t>
            </a:r>
            <a:endParaRPr sz="2400">
              <a:latin typeface="Times New Roman"/>
              <a:ea typeface="Times New Roman"/>
              <a:cs typeface="Times New Roman"/>
              <a:sym typeface="Times New Roman"/>
            </a:endParaRPr>
          </a:p>
          <a:p>
            <a:pPr indent="-381000" lvl="0" marL="457200" rtl="0" algn="just">
              <a:lnSpc>
                <a:spcPct val="10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A nearby FM-enabled device (like a mobile phone with FM radio) tunes to the same frequency as the transmitter.</a:t>
            </a:r>
            <a:endParaRPr sz="2400">
              <a:latin typeface="Times New Roman"/>
              <a:ea typeface="Times New Roman"/>
              <a:cs typeface="Times New Roman"/>
              <a:sym typeface="Times New Roman"/>
            </a:endParaRPr>
          </a:p>
          <a:p>
            <a:pPr indent="-381000" lvl="0" marL="457200" rtl="0" algn="just">
              <a:lnSpc>
                <a:spcPct val="10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The mobile phone receives the FM signal, demodulates it, and reproduces the original sound through its speaker or headphones.</a:t>
            </a:r>
            <a:endParaRPr sz="2400">
              <a:latin typeface="Times New Roman"/>
              <a:ea typeface="Times New Roman"/>
              <a:cs typeface="Times New Roman"/>
              <a:sym typeface="Times New Roman"/>
            </a:endParaRPr>
          </a:p>
          <a:p>
            <a:pPr indent="-381000" lvl="0" marL="457200" rtl="0" algn="just">
              <a:lnSpc>
                <a:spcPct val="10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As a result, the voice message can be heard on any phone tuned to the specific FM frequency within range.</a:t>
            </a:r>
            <a:endParaRPr sz="2400">
              <a:latin typeface="Times New Roman"/>
              <a:ea typeface="Times New Roman"/>
              <a:cs typeface="Times New Roman"/>
              <a:sym typeface="Times New Roman"/>
            </a:endParaRPr>
          </a:p>
          <a:p>
            <a:pPr indent="0" lvl="0" marL="457200" rtl="0" algn="just">
              <a:lnSpc>
                <a:spcPct val="100000"/>
              </a:lnSpc>
              <a:spcBef>
                <a:spcPts val="1000"/>
              </a:spcBef>
              <a:spcAft>
                <a:spcPts val="0"/>
              </a:spcAft>
              <a:buNone/>
            </a:pPr>
            <a:r>
              <a:t/>
            </a:r>
            <a:endParaRPr sz="2400">
              <a:latin typeface="Times New Roman"/>
              <a:ea typeface="Times New Roman"/>
              <a:cs typeface="Times New Roman"/>
              <a:sym typeface="Times New Roman"/>
            </a:endParaRPr>
          </a:p>
        </p:txBody>
      </p:sp>
      <p:pic>
        <p:nvPicPr>
          <p:cNvPr id="154" name="Google Shape;154;p10"/>
          <p:cNvPicPr preferRelativeResize="0"/>
          <p:nvPr/>
        </p:nvPicPr>
        <p:blipFill rotWithShape="1">
          <a:blip r:embed="rId3">
            <a:alphaModFix/>
          </a:blip>
          <a:srcRect b="0" l="0" r="0" t="0"/>
          <a:stretch/>
        </p:blipFill>
        <p:spPr>
          <a:xfrm>
            <a:off x="10218884" y="0"/>
            <a:ext cx="1668315" cy="122784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2"/>
          <p:cNvSpPr txBox="1"/>
          <p:nvPr>
            <p:ph type="title"/>
          </p:nvPr>
        </p:nvSpPr>
        <p:spPr>
          <a:xfrm>
            <a:off x="652129" y="57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IN" sz="4000">
                <a:latin typeface="Times New Roman"/>
                <a:ea typeface="Times New Roman"/>
                <a:cs typeface="Times New Roman"/>
                <a:sym typeface="Times New Roman"/>
              </a:rPr>
              <a:t>FLOW CHART / IMPLEMENTATION </a:t>
            </a:r>
            <a:endParaRPr/>
          </a:p>
        </p:txBody>
      </p:sp>
      <p:pic>
        <p:nvPicPr>
          <p:cNvPr id="160" name="Google Shape;160;p12"/>
          <p:cNvPicPr preferRelativeResize="0"/>
          <p:nvPr/>
        </p:nvPicPr>
        <p:blipFill rotWithShape="1">
          <a:blip r:embed="rId3">
            <a:alphaModFix/>
          </a:blip>
          <a:srcRect b="0" l="0" r="0" t="0"/>
          <a:stretch/>
        </p:blipFill>
        <p:spPr>
          <a:xfrm>
            <a:off x="10518186" y="49441"/>
            <a:ext cx="1668315" cy="1227841"/>
          </a:xfrm>
          <a:prstGeom prst="rect">
            <a:avLst/>
          </a:prstGeom>
          <a:noFill/>
          <a:ln>
            <a:noFill/>
          </a:ln>
        </p:spPr>
      </p:pic>
      <p:sp>
        <p:nvSpPr>
          <p:cNvPr id="161" name="Google Shape;161;p12"/>
          <p:cNvSpPr txBox="1"/>
          <p:nvPr/>
        </p:nvSpPr>
        <p:spPr>
          <a:xfrm>
            <a:off x="4424578" y="6374756"/>
            <a:ext cx="2521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Times New Roman"/>
                <a:ea typeface="Times New Roman"/>
                <a:cs typeface="Times New Roman"/>
                <a:sym typeface="Times New Roman"/>
              </a:rPr>
              <a:t>FIG 2. FLOW CHART </a:t>
            </a:r>
            <a:endParaRPr b="0" i="0" sz="1400" u="none" cap="none" strike="noStrike">
              <a:solidFill>
                <a:srgbClr val="000000"/>
              </a:solidFill>
              <a:latin typeface="Arial"/>
              <a:ea typeface="Arial"/>
              <a:cs typeface="Arial"/>
              <a:sym typeface="Arial"/>
            </a:endParaRPr>
          </a:p>
        </p:txBody>
      </p:sp>
      <p:pic>
        <p:nvPicPr>
          <p:cNvPr id="162" name="Google Shape;162;p12"/>
          <p:cNvPicPr preferRelativeResize="0"/>
          <p:nvPr/>
        </p:nvPicPr>
        <p:blipFill>
          <a:blip r:embed="rId4">
            <a:alphaModFix/>
          </a:blip>
          <a:stretch>
            <a:fillRect/>
          </a:stretch>
        </p:blipFill>
        <p:spPr>
          <a:xfrm>
            <a:off x="3718425" y="1301675"/>
            <a:ext cx="3933801" cy="47983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6"/>
          <p:cNvSpPr txBox="1"/>
          <p:nvPr>
            <p:ph type="title"/>
          </p:nvPr>
        </p:nvSpPr>
        <p:spPr>
          <a:xfrm>
            <a:off x="838200" y="181950"/>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IN" sz="4000">
                <a:latin typeface="Times New Roman"/>
                <a:ea typeface="Times New Roman"/>
                <a:cs typeface="Times New Roman"/>
                <a:sym typeface="Times New Roman"/>
              </a:rPr>
              <a:t>CIRCUIT DIAGRAM </a:t>
            </a:r>
            <a:endParaRPr/>
          </a:p>
        </p:txBody>
      </p:sp>
      <p:pic>
        <p:nvPicPr>
          <p:cNvPr id="168" name="Google Shape;168;p16"/>
          <p:cNvPicPr preferRelativeResize="0"/>
          <p:nvPr/>
        </p:nvPicPr>
        <p:blipFill rotWithShape="1">
          <a:blip r:embed="rId3">
            <a:alphaModFix/>
          </a:blip>
          <a:srcRect b="0" l="0" r="0" t="0"/>
          <a:stretch/>
        </p:blipFill>
        <p:spPr>
          <a:xfrm>
            <a:off x="10218884" y="0"/>
            <a:ext cx="1668315" cy="1227841"/>
          </a:xfrm>
          <a:prstGeom prst="rect">
            <a:avLst/>
          </a:prstGeom>
          <a:noFill/>
          <a:ln>
            <a:noFill/>
          </a:ln>
        </p:spPr>
      </p:pic>
      <p:sp>
        <p:nvSpPr>
          <p:cNvPr id="169" name="Google Shape;169;p16"/>
          <p:cNvSpPr txBox="1"/>
          <p:nvPr/>
        </p:nvSpPr>
        <p:spPr>
          <a:xfrm>
            <a:off x="4414375" y="5958025"/>
            <a:ext cx="2866200" cy="51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IN" sz="2200" u="none" cap="none" strike="noStrike">
                <a:solidFill>
                  <a:schemeClr val="dk1"/>
                </a:solidFill>
                <a:latin typeface="Calibri"/>
                <a:ea typeface="Calibri"/>
                <a:cs typeface="Calibri"/>
                <a:sym typeface="Calibri"/>
              </a:rPr>
              <a:t>Fig.3.Circuit diagram</a:t>
            </a:r>
            <a:endParaRPr b="1" i="0" sz="2200" u="none" cap="none" strike="noStrike">
              <a:solidFill>
                <a:schemeClr val="dk1"/>
              </a:solidFill>
              <a:latin typeface="Calibri"/>
              <a:ea typeface="Calibri"/>
              <a:cs typeface="Calibri"/>
              <a:sym typeface="Calibri"/>
            </a:endParaRPr>
          </a:p>
        </p:txBody>
      </p:sp>
      <p:pic>
        <p:nvPicPr>
          <p:cNvPr id="170" name="Google Shape;170;p16"/>
          <p:cNvPicPr preferRelativeResize="0"/>
          <p:nvPr/>
        </p:nvPicPr>
        <p:blipFill>
          <a:blip r:embed="rId4">
            <a:alphaModFix/>
          </a:blip>
          <a:stretch>
            <a:fillRect/>
          </a:stretch>
        </p:blipFill>
        <p:spPr>
          <a:xfrm>
            <a:off x="3884175" y="1428688"/>
            <a:ext cx="4619700" cy="4000624"/>
          </a:xfrm>
          <a:prstGeom prst="rect">
            <a:avLst/>
          </a:prstGeom>
          <a:noFill/>
          <a:ln>
            <a:noFill/>
          </a:ln>
        </p:spPr>
      </p:pic>
      <p:sp>
        <p:nvSpPr>
          <p:cNvPr id="171" name="Google Shape;171;p16"/>
          <p:cNvSpPr txBox="1"/>
          <p:nvPr/>
        </p:nvSpPr>
        <p:spPr>
          <a:xfrm>
            <a:off x="13483850" y="1124600"/>
            <a:ext cx="6274200" cy="50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5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04ea29a42c_0_2"/>
          <p:cNvSpPr txBox="1"/>
          <p:nvPr>
            <p:ph type="title"/>
          </p:nvPr>
        </p:nvSpPr>
        <p:spPr>
          <a:xfrm>
            <a:off x="127675" y="73300"/>
            <a:ext cx="7724100" cy="76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sz="4100"/>
              <a:t>Design Specifications</a:t>
            </a:r>
            <a:endParaRPr sz="4100"/>
          </a:p>
        </p:txBody>
      </p:sp>
      <p:sp>
        <p:nvSpPr>
          <p:cNvPr id="178" name="Google Shape;178;g304ea29a42c_0_2"/>
          <p:cNvSpPr txBox="1"/>
          <p:nvPr>
            <p:ph idx="1" type="body"/>
          </p:nvPr>
        </p:nvSpPr>
        <p:spPr>
          <a:xfrm>
            <a:off x="254550" y="727050"/>
            <a:ext cx="5436000" cy="5930400"/>
          </a:xfrm>
          <a:prstGeom prst="rect">
            <a:avLst/>
          </a:prstGeom>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rPr b="1" lang="en-IN" sz="1900">
                <a:latin typeface="Times New Roman"/>
                <a:ea typeface="Times New Roman"/>
                <a:cs typeface="Times New Roman"/>
                <a:sym typeface="Times New Roman"/>
              </a:rPr>
              <a:t>1. Power Supply</a:t>
            </a:r>
            <a:endParaRPr b="1" sz="1900">
              <a:latin typeface="Times New Roman"/>
              <a:ea typeface="Times New Roman"/>
              <a:cs typeface="Times New Roman"/>
              <a:sym typeface="Times New Roman"/>
            </a:endParaRPr>
          </a:p>
          <a:p>
            <a:pPr indent="-349250" lvl="0" marL="457200" rtl="0" algn="l">
              <a:lnSpc>
                <a:spcPct val="100000"/>
              </a:lnSpc>
              <a:spcBef>
                <a:spcPts val="1000"/>
              </a:spcBef>
              <a:spcAft>
                <a:spcPts val="0"/>
              </a:spcAft>
              <a:buSzPts val="1900"/>
              <a:buFont typeface="Times New Roman"/>
              <a:buChar char="•"/>
            </a:pPr>
            <a:r>
              <a:rPr lang="en-IN" sz="1900">
                <a:latin typeface="Times New Roman"/>
                <a:ea typeface="Times New Roman"/>
                <a:cs typeface="Times New Roman"/>
                <a:sym typeface="Times New Roman"/>
              </a:rPr>
              <a:t>Operating Voltage: +9V DC</a:t>
            </a:r>
            <a:endParaRPr sz="1900">
              <a:latin typeface="Times New Roman"/>
              <a:ea typeface="Times New Roman"/>
              <a:cs typeface="Times New Roman"/>
              <a:sym typeface="Times New Roman"/>
            </a:endParaRPr>
          </a:p>
          <a:p>
            <a:pPr indent="-349250" lvl="0" marL="457200" rtl="0" algn="l">
              <a:lnSpc>
                <a:spcPct val="10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Power Consumption: Low (&lt;100 mW)</a:t>
            </a:r>
            <a:endParaRPr sz="1900">
              <a:latin typeface="Times New Roman"/>
              <a:ea typeface="Times New Roman"/>
              <a:cs typeface="Times New Roman"/>
              <a:sym typeface="Times New Roman"/>
            </a:endParaRPr>
          </a:p>
          <a:p>
            <a:pPr indent="0" lvl="0" marL="0" rtl="0" algn="l">
              <a:lnSpc>
                <a:spcPct val="100000"/>
              </a:lnSpc>
              <a:spcBef>
                <a:spcPts val="1000"/>
              </a:spcBef>
              <a:spcAft>
                <a:spcPts val="0"/>
              </a:spcAft>
              <a:buNone/>
            </a:pPr>
            <a:r>
              <a:rPr b="1" lang="en-IN" sz="1900">
                <a:latin typeface="Times New Roman"/>
                <a:ea typeface="Times New Roman"/>
                <a:cs typeface="Times New Roman"/>
                <a:sym typeface="Times New Roman"/>
              </a:rPr>
              <a:t>2. Microphone Section</a:t>
            </a:r>
            <a:endParaRPr b="1" sz="1900">
              <a:latin typeface="Times New Roman"/>
              <a:ea typeface="Times New Roman"/>
              <a:cs typeface="Times New Roman"/>
              <a:sym typeface="Times New Roman"/>
            </a:endParaRPr>
          </a:p>
          <a:p>
            <a:pPr indent="0" lvl="0" marL="0" rtl="0" algn="l">
              <a:lnSpc>
                <a:spcPct val="100000"/>
              </a:lnSpc>
              <a:spcBef>
                <a:spcPts val="1000"/>
              </a:spcBef>
              <a:spcAft>
                <a:spcPts val="0"/>
              </a:spcAft>
              <a:buNone/>
            </a:pPr>
            <a:r>
              <a:rPr lang="en-IN" sz="1900">
                <a:latin typeface="Times New Roman"/>
                <a:ea typeface="Times New Roman"/>
                <a:cs typeface="Times New Roman"/>
                <a:sym typeface="Times New Roman"/>
              </a:rPr>
              <a:t>Type: Electret Condenser Microphone</a:t>
            </a:r>
            <a:endParaRPr sz="1900">
              <a:latin typeface="Times New Roman"/>
              <a:ea typeface="Times New Roman"/>
              <a:cs typeface="Times New Roman"/>
              <a:sym typeface="Times New Roman"/>
            </a:endParaRPr>
          </a:p>
          <a:p>
            <a:pPr indent="-349250" lvl="0" marL="457200" rtl="0" algn="l">
              <a:lnSpc>
                <a:spcPct val="100000"/>
              </a:lnSpc>
              <a:spcBef>
                <a:spcPts val="1000"/>
              </a:spcBef>
              <a:spcAft>
                <a:spcPts val="0"/>
              </a:spcAft>
              <a:buSzPts val="1900"/>
              <a:buFont typeface="Times New Roman"/>
              <a:buChar char="•"/>
            </a:pPr>
            <a:r>
              <a:rPr lang="en-IN" sz="1900">
                <a:latin typeface="Times New Roman"/>
                <a:ea typeface="Times New Roman"/>
                <a:cs typeface="Times New Roman"/>
                <a:sym typeface="Times New Roman"/>
              </a:rPr>
              <a:t>Biasing Resistor: 1 kΩ (connected between +9V and microphone VCC)</a:t>
            </a:r>
            <a:endParaRPr sz="1900">
              <a:latin typeface="Times New Roman"/>
              <a:ea typeface="Times New Roman"/>
              <a:cs typeface="Times New Roman"/>
              <a:sym typeface="Times New Roman"/>
            </a:endParaRPr>
          </a:p>
          <a:p>
            <a:pPr indent="-349250" lvl="0" marL="457200" rtl="0" algn="l">
              <a:lnSpc>
                <a:spcPct val="10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Coupling Resistor: 10 kΩ (between microphone output and transistor base)</a:t>
            </a:r>
            <a:endParaRPr sz="1900">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rPr b="1" lang="en-IN" sz="1900">
                <a:latin typeface="Times New Roman"/>
                <a:ea typeface="Times New Roman"/>
                <a:cs typeface="Times New Roman"/>
                <a:sym typeface="Times New Roman"/>
              </a:rPr>
              <a:t>3. Transistor Section</a:t>
            </a:r>
            <a:endParaRPr b="1" sz="1900">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rPr b="1" lang="en-IN" sz="1900">
                <a:latin typeface="Times New Roman"/>
                <a:ea typeface="Times New Roman"/>
                <a:cs typeface="Times New Roman"/>
                <a:sym typeface="Times New Roman"/>
              </a:rPr>
              <a:t> </a:t>
            </a:r>
            <a:r>
              <a:rPr lang="en-IN" sz="1900">
                <a:latin typeface="Times New Roman"/>
                <a:ea typeface="Times New Roman"/>
                <a:cs typeface="Times New Roman"/>
                <a:sym typeface="Times New Roman"/>
              </a:rPr>
              <a:t>Type: NPN (BC547)</a:t>
            </a:r>
            <a:endParaRPr sz="1900">
              <a:latin typeface="Times New Roman"/>
              <a:ea typeface="Times New Roman"/>
              <a:cs typeface="Times New Roman"/>
              <a:sym typeface="Times New Roman"/>
            </a:endParaRPr>
          </a:p>
          <a:p>
            <a:pPr indent="-349250" lvl="0" marL="457200" rtl="0" algn="l">
              <a:lnSpc>
                <a:spcPct val="100000"/>
              </a:lnSpc>
              <a:spcBef>
                <a:spcPts val="1200"/>
              </a:spcBef>
              <a:spcAft>
                <a:spcPts val="0"/>
              </a:spcAft>
              <a:buSzPts val="1900"/>
              <a:buFont typeface="Times New Roman"/>
              <a:buChar char="●"/>
            </a:pPr>
            <a:r>
              <a:rPr lang="en-IN" sz="1900">
                <a:latin typeface="Times New Roman"/>
                <a:ea typeface="Times New Roman"/>
                <a:cs typeface="Times New Roman"/>
                <a:sym typeface="Times New Roman"/>
              </a:rPr>
              <a:t>Configuration: Common-emitter amplifier</a:t>
            </a:r>
            <a:endParaRPr sz="1900">
              <a:latin typeface="Times New Roman"/>
              <a:ea typeface="Times New Roman"/>
              <a:cs typeface="Times New Roman"/>
              <a:sym typeface="Times New Roman"/>
            </a:endParaRPr>
          </a:p>
          <a:p>
            <a:pPr indent="-349250" lvl="0" marL="457200" rtl="0" algn="l">
              <a:lnSpc>
                <a:spcPct val="10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Biasing Resistor: 10 kΩ (between base and ground)</a:t>
            </a:r>
            <a:endParaRPr sz="1900">
              <a:latin typeface="Times New Roman"/>
              <a:ea typeface="Times New Roman"/>
              <a:cs typeface="Times New Roman"/>
              <a:sym typeface="Times New Roman"/>
            </a:endParaRPr>
          </a:p>
          <a:p>
            <a:pPr indent="-349250" lvl="0" marL="457200" rtl="0" algn="l">
              <a:lnSpc>
                <a:spcPct val="10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Emitter Connection: Directly connected to ground (no emitter resistor)</a:t>
            </a:r>
            <a:endParaRPr sz="1900">
              <a:latin typeface="Times New Roman"/>
              <a:ea typeface="Times New Roman"/>
              <a:cs typeface="Times New Roman"/>
              <a:sym typeface="Times New Roman"/>
            </a:endParaRPr>
          </a:p>
          <a:p>
            <a:pPr indent="0" lvl="0" marL="0" rtl="0" algn="l">
              <a:spcBef>
                <a:spcPts val="1200"/>
              </a:spcBef>
              <a:spcAft>
                <a:spcPts val="0"/>
              </a:spcAft>
              <a:buNone/>
            </a:pPr>
            <a:r>
              <a:t/>
            </a:r>
            <a:endParaRPr sz="1900"/>
          </a:p>
        </p:txBody>
      </p:sp>
      <p:sp>
        <p:nvSpPr>
          <p:cNvPr id="179" name="Google Shape;179;g304ea29a42c_0_2"/>
          <p:cNvSpPr txBox="1"/>
          <p:nvPr/>
        </p:nvSpPr>
        <p:spPr>
          <a:xfrm>
            <a:off x="5690550" y="519750"/>
            <a:ext cx="5836500" cy="61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1900">
                <a:solidFill>
                  <a:schemeClr val="dk1"/>
                </a:solidFill>
                <a:latin typeface="Times New Roman"/>
                <a:ea typeface="Times New Roman"/>
                <a:cs typeface="Times New Roman"/>
                <a:sym typeface="Times New Roman"/>
              </a:rPr>
              <a:t>4.Tank Circuit (LC Circuit)</a:t>
            </a:r>
            <a:endParaRPr b="1"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IN" sz="1900">
                <a:solidFill>
                  <a:schemeClr val="dk1"/>
                </a:solidFill>
                <a:latin typeface="Times New Roman"/>
                <a:ea typeface="Times New Roman"/>
                <a:cs typeface="Times New Roman"/>
                <a:sym typeface="Times New Roman"/>
              </a:rPr>
              <a:t>Inductor: Air-core coil made from 20 cm copper wire</a:t>
            </a:r>
            <a:endParaRPr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Number of Turns: 5 turns</a:t>
            </a:r>
            <a:endParaRPr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Coil Diameter: ~5 mm</a:t>
            </a:r>
            <a:endParaRPr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Capacitor: Variable Capacitor (20 pF)</a:t>
            </a:r>
            <a:endParaRPr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Resonant Frequency Range: Within FM Band (typically 88 MHz to 108 MHz)</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IN" sz="1900">
                <a:solidFill>
                  <a:schemeClr val="dk1"/>
                </a:solidFill>
                <a:latin typeface="Times New Roman"/>
                <a:ea typeface="Times New Roman"/>
                <a:cs typeface="Times New Roman"/>
                <a:sym typeface="Times New Roman"/>
              </a:rPr>
              <a:t>5.Antenna</a:t>
            </a:r>
            <a:endParaRPr b="1"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IN" sz="1900">
                <a:solidFill>
                  <a:schemeClr val="dk1"/>
                </a:solidFill>
                <a:latin typeface="Times New Roman"/>
                <a:ea typeface="Times New Roman"/>
                <a:cs typeface="Times New Roman"/>
                <a:sym typeface="Times New Roman"/>
              </a:rPr>
              <a:t>Type: Single wire antenna</a:t>
            </a:r>
            <a:endParaRPr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Length: Approximately 20 cm (Copper wire)</a:t>
            </a:r>
            <a:endParaRPr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Connection: Junction of the inductor and collector</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IN" sz="1900">
                <a:solidFill>
                  <a:schemeClr val="dk1"/>
                </a:solidFill>
                <a:latin typeface="Times New Roman"/>
                <a:ea typeface="Times New Roman"/>
                <a:cs typeface="Times New Roman"/>
                <a:sym typeface="Times New Roman"/>
              </a:rPr>
              <a:t>6. Frequency Range</a:t>
            </a:r>
            <a:endParaRPr b="1"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Designed to operate in the FM broadcast band (88 MHz – 108 MHz).</a:t>
            </a:r>
            <a:endParaRPr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Fine-tuning achievable via the variable capacitor.</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IN" sz="1900">
                <a:solidFill>
                  <a:schemeClr val="dk1"/>
                </a:solidFill>
                <a:latin typeface="Times New Roman"/>
                <a:ea typeface="Times New Roman"/>
                <a:cs typeface="Times New Roman"/>
                <a:sym typeface="Times New Roman"/>
              </a:rPr>
              <a:t>7. Modulation Type</a:t>
            </a:r>
            <a:endParaRPr b="1"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Frequency Modulation (FM)</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IN" sz="1900">
                <a:solidFill>
                  <a:schemeClr val="dk1"/>
                </a:solidFill>
                <a:latin typeface="Times New Roman"/>
                <a:ea typeface="Times New Roman"/>
                <a:cs typeface="Times New Roman"/>
                <a:sym typeface="Times New Roman"/>
              </a:rPr>
              <a:t>8. Output Range</a:t>
            </a:r>
            <a:endParaRPr b="1"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Expected to cover a distance of 30–100 meters under ideal conditions (depending on environment and antenna).</a:t>
            </a:r>
            <a:endParaRPr sz="1900">
              <a:solidFill>
                <a:schemeClr val="dk1"/>
              </a:solidFill>
              <a:latin typeface="Times New Roman"/>
              <a:ea typeface="Times New Roman"/>
              <a:cs typeface="Times New Roman"/>
              <a:sym typeface="Times New Roman"/>
            </a:endParaRPr>
          </a:p>
        </p:txBody>
      </p:sp>
      <p:pic>
        <p:nvPicPr>
          <p:cNvPr id="180" name="Google Shape;180;g304ea29a42c_0_2"/>
          <p:cNvPicPr preferRelativeResize="0"/>
          <p:nvPr/>
        </p:nvPicPr>
        <p:blipFill rotWithShape="1">
          <a:blip r:embed="rId3">
            <a:alphaModFix/>
          </a:blip>
          <a:srcRect b="0" l="0" r="0" t="0"/>
          <a:stretch/>
        </p:blipFill>
        <p:spPr>
          <a:xfrm>
            <a:off x="10878550" y="-127762"/>
            <a:ext cx="1313450" cy="966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838200" y="732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IN" sz="4000">
                <a:latin typeface="Times New Roman"/>
                <a:ea typeface="Times New Roman"/>
                <a:cs typeface="Times New Roman"/>
                <a:sym typeface="Times New Roman"/>
              </a:rPr>
              <a:t>                             OUTPUT</a:t>
            </a:r>
            <a:endParaRPr/>
          </a:p>
        </p:txBody>
      </p:sp>
      <p:pic>
        <p:nvPicPr>
          <p:cNvPr id="186" name="Google Shape;186;p21"/>
          <p:cNvPicPr preferRelativeResize="0"/>
          <p:nvPr/>
        </p:nvPicPr>
        <p:blipFill rotWithShape="1">
          <a:blip r:embed="rId3">
            <a:alphaModFix/>
          </a:blip>
          <a:srcRect b="0" l="0" r="0" t="0"/>
          <a:stretch/>
        </p:blipFill>
        <p:spPr>
          <a:xfrm>
            <a:off x="10218884" y="0"/>
            <a:ext cx="1668315" cy="1227841"/>
          </a:xfrm>
          <a:prstGeom prst="rect">
            <a:avLst/>
          </a:prstGeom>
          <a:noFill/>
          <a:ln>
            <a:noFill/>
          </a:ln>
        </p:spPr>
      </p:pic>
      <p:sp>
        <p:nvSpPr>
          <p:cNvPr id="187" name="Google Shape;187;p21"/>
          <p:cNvSpPr txBox="1"/>
          <p:nvPr/>
        </p:nvSpPr>
        <p:spPr>
          <a:xfrm flipH="1">
            <a:off x="2375452" y="5506280"/>
            <a:ext cx="8845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 name="Google Shape;188;p21"/>
          <p:cNvSpPr txBox="1"/>
          <p:nvPr/>
        </p:nvSpPr>
        <p:spPr>
          <a:xfrm>
            <a:off x="3191900" y="5854825"/>
            <a:ext cx="6091800" cy="5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800">
                <a:solidFill>
                  <a:schemeClr val="dk1"/>
                </a:solidFill>
                <a:latin typeface="Calibri"/>
                <a:ea typeface="Calibri"/>
                <a:cs typeface="Calibri"/>
                <a:sym typeface="Calibri"/>
              </a:rPr>
              <a:t>Fig.</a:t>
            </a:r>
            <a:r>
              <a:rPr lang="en-IN" sz="2800">
                <a:solidFill>
                  <a:schemeClr val="dk1"/>
                </a:solidFill>
                <a:latin typeface="Calibri"/>
                <a:ea typeface="Calibri"/>
                <a:cs typeface="Calibri"/>
                <a:sym typeface="Calibri"/>
              </a:rPr>
              <a:t>4</a:t>
            </a:r>
            <a:r>
              <a:rPr lang="en-IN" sz="2800">
                <a:solidFill>
                  <a:schemeClr val="dk1"/>
                </a:solidFill>
                <a:latin typeface="Calibri"/>
                <a:ea typeface="Calibri"/>
                <a:cs typeface="Calibri"/>
                <a:sym typeface="Calibri"/>
              </a:rPr>
              <a:t>.Output of FM Transmitter</a:t>
            </a:r>
            <a:endParaRPr sz="2800">
              <a:solidFill>
                <a:schemeClr val="dk1"/>
              </a:solidFill>
              <a:latin typeface="Calibri"/>
              <a:ea typeface="Calibri"/>
              <a:cs typeface="Calibri"/>
              <a:sym typeface="Calibri"/>
            </a:endParaRPr>
          </a:p>
        </p:txBody>
      </p:sp>
      <p:pic>
        <p:nvPicPr>
          <p:cNvPr id="189" name="Google Shape;189;p21"/>
          <p:cNvPicPr preferRelativeResize="0"/>
          <p:nvPr/>
        </p:nvPicPr>
        <p:blipFill>
          <a:blip r:embed="rId4">
            <a:alphaModFix/>
          </a:blip>
          <a:stretch>
            <a:fillRect/>
          </a:stretch>
        </p:blipFill>
        <p:spPr>
          <a:xfrm>
            <a:off x="2207330" y="1834199"/>
            <a:ext cx="7777345" cy="35854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350a34531b8_0_39"/>
          <p:cNvSpPr txBox="1"/>
          <p:nvPr>
            <p:ph type="title"/>
          </p:nvPr>
        </p:nvSpPr>
        <p:spPr>
          <a:xfrm>
            <a:off x="838200" y="365125"/>
            <a:ext cx="10515600" cy="437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a:p>
        </p:txBody>
      </p:sp>
      <p:sp>
        <p:nvSpPr>
          <p:cNvPr id="196" name="Google Shape;196;g350a34531b8_0_39"/>
          <p:cNvSpPr txBox="1"/>
          <p:nvPr>
            <p:ph idx="1" type="body"/>
          </p:nvPr>
        </p:nvSpPr>
        <p:spPr>
          <a:xfrm>
            <a:off x="838200" y="36450"/>
            <a:ext cx="10515600" cy="7952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IN" sz="1500">
                <a:latin typeface="Times New Roman"/>
                <a:ea typeface="Times New Roman"/>
                <a:cs typeface="Times New Roman"/>
                <a:sym typeface="Times New Roman"/>
              </a:rPr>
              <a:t>CODE:</a:t>
            </a:r>
            <a:endParaRPr b="1" sz="15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200">
                <a:latin typeface="Times New Roman"/>
                <a:ea typeface="Times New Roman"/>
                <a:cs typeface="Times New Roman"/>
                <a:sym typeface="Times New Roman"/>
              </a:rPr>
              <a:t>fs = 100000; // Sampling frequency (Hz) (higher for better accuracy)</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200">
                <a:latin typeface="Times New Roman"/>
                <a:ea typeface="Times New Roman"/>
                <a:cs typeface="Times New Roman"/>
                <a:sym typeface="Times New Roman"/>
              </a:rPr>
              <a:t>t = 0:1/fs:0.01; // Time vector for 10 ms</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200">
                <a:latin typeface="Times New Roman"/>
                <a:ea typeface="Times New Roman"/>
                <a:cs typeface="Times New Roman"/>
                <a:sym typeface="Times New Roman"/>
              </a:rPr>
              <a:t>Am = 2; // Higher Amplitude of message // Message signal</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200">
                <a:latin typeface="Times New Roman"/>
                <a:ea typeface="Times New Roman"/>
                <a:cs typeface="Times New Roman"/>
                <a:sym typeface="Times New Roman"/>
              </a:rPr>
              <a:t>fm = 200; // Message frequency (Hz)</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200">
                <a:latin typeface="Times New Roman"/>
                <a:ea typeface="Times New Roman"/>
                <a:cs typeface="Times New Roman"/>
                <a:sym typeface="Times New Roman"/>
              </a:rPr>
              <a:t>m_t = Am * sin(2 * %pi * fm * t); // Message signal</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200">
                <a:latin typeface="Times New Roman"/>
                <a:ea typeface="Times New Roman"/>
                <a:cs typeface="Times New Roman"/>
                <a:sym typeface="Times New Roman"/>
              </a:rPr>
              <a:t>Ac = 1; // Amplitude of carrier// Carrier signal</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200">
                <a:latin typeface="Times New Roman"/>
                <a:ea typeface="Times New Roman"/>
                <a:cs typeface="Times New Roman"/>
                <a:sym typeface="Times New Roman"/>
              </a:rPr>
              <a:t>fc = 5000; // Carrier frequency (Hz)</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200">
                <a:latin typeface="Times New Roman"/>
                <a:ea typeface="Times New Roman"/>
                <a:cs typeface="Times New Roman"/>
                <a:sym typeface="Times New Roman"/>
              </a:rPr>
              <a:t>kf = 2 * %pi * 5000; // Higher frequency sensitivity (rad/s/volt) // Modulation index</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200">
                <a:latin typeface="Times New Roman"/>
                <a:ea typeface="Times New Roman"/>
                <a:cs typeface="Times New Roman"/>
                <a:sym typeface="Times New Roman"/>
              </a:rPr>
              <a:t>int_m = cumsum(m_t) / fs; // Numerical integration// Integrate message signal</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200">
                <a:latin typeface="Times New Roman"/>
                <a:ea typeface="Times New Roman"/>
                <a:cs typeface="Times New Roman"/>
                <a:sym typeface="Times New Roman"/>
              </a:rPr>
              <a:t>s_t = Ac * cos(2 * %pi * fc * t + kf * int_m);// FM signal</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200">
                <a:latin typeface="Times New Roman"/>
                <a:ea typeface="Times New Roman"/>
                <a:cs typeface="Times New Roman"/>
                <a:sym typeface="Times New Roman"/>
              </a:rPr>
              <a:t>clf();</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200">
                <a:latin typeface="Times New Roman"/>
                <a:ea typeface="Times New Roman"/>
                <a:cs typeface="Times New Roman"/>
                <a:sym typeface="Times New Roman"/>
              </a:rPr>
              <a:t>subplot(3,1,1);// Plotting</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200">
                <a:latin typeface="Times New Roman"/>
                <a:ea typeface="Times New Roman"/>
                <a:cs typeface="Times New Roman"/>
                <a:sym typeface="Times New Roman"/>
              </a:rPr>
              <a:t>plot(t, m_t);</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200">
                <a:latin typeface="Times New Roman"/>
                <a:ea typeface="Times New Roman"/>
                <a:cs typeface="Times New Roman"/>
                <a:sym typeface="Times New Roman"/>
              </a:rPr>
              <a:t>title('Message Signal');</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200">
                <a:latin typeface="Times New Roman"/>
                <a:ea typeface="Times New Roman"/>
                <a:cs typeface="Times New Roman"/>
                <a:sym typeface="Times New Roman"/>
              </a:rPr>
              <a:t>xlabel('Time (s)');</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200">
                <a:latin typeface="Times New Roman"/>
                <a:ea typeface="Times New Roman"/>
                <a:cs typeface="Times New Roman"/>
                <a:sym typeface="Times New Roman"/>
              </a:rPr>
              <a:t>ylabel('Amplitude');</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200">
                <a:latin typeface="Times New Roman"/>
                <a:ea typeface="Times New Roman"/>
                <a:cs typeface="Times New Roman"/>
                <a:sym typeface="Times New Roman"/>
              </a:rPr>
              <a:t>subplot(3,1,3);</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200">
                <a:latin typeface="Times New Roman"/>
                <a:ea typeface="Times New Roman"/>
                <a:cs typeface="Times New Roman"/>
                <a:sym typeface="Times New Roman"/>
              </a:rPr>
              <a:t>plot(t, s_t);</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200">
                <a:latin typeface="Times New Roman"/>
                <a:ea typeface="Times New Roman"/>
                <a:cs typeface="Times New Roman"/>
                <a:sym typeface="Times New Roman"/>
              </a:rPr>
              <a:t>title('FM Transmitted Signal');</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200">
                <a:latin typeface="Times New Roman"/>
                <a:ea typeface="Times New Roman"/>
                <a:cs typeface="Times New Roman"/>
                <a:sym typeface="Times New Roman"/>
              </a:rPr>
              <a:t>xlabel('Time (s)');</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200">
                <a:latin typeface="Times New Roman"/>
                <a:ea typeface="Times New Roman"/>
                <a:cs typeface="Times New Roman"/>
                <a:sym typeface="Times New Roman"/>
              </a:rPr>
              <a:t>ylabel('Amplitude');</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p:txBody>
      </p:sp>
      <p:pic>
        <p:nvPicPr>
          <p:cNvPr id="197" name="Google Shape;197;g350a34531b8_0_39"/>
          <p:cNvPicPr preferRelativeResize="0"/>
          <p:nvPr/>
        </p:nvPicPr>
        <p:blipFill rotWithShape="1">
          <a:blip r:embed="rId3">
            <a:alphaModFix/>
          </a:blip>
          <a:srcRect b="0" l="0" r="0" t="0"/>
          <a:stretch/>
        </p:blipFill>
        <p:spPr>
          <a:xfrm>
            <a:off x="10435325" y="9288"/>
            <a:ext cx="1561300" cy="1149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2"/>
          <p:cNvPicPr preferRelativeResize="0"/>
          <p:nvPr/>
        </p:nvPicPr>
        <p:blipFill rotWithShape="1">
          <a:blip r:embed="rId3">
            <a:alphaModFix/>
          </a:blip>
          <a:srcRect b="0" l="0" r="0" t="0"/>
          <a:stretch/>
        </p:blipFill>
        <p:spPr>
          <a:xfrm>
            <a:off x="10218884" y="0"/>
            <a:ext cx="1668315" cy="1227841"/>
          </a:xfrm>
          <a:prstGeom prst="rect">
            <a:avLst/>
          </a:prstGeom>
          <a:noFill/>
          <a:ln>
            <a:noFill/>
          </a:ln>
        </p:spPr>
      </p:pic>
      <p:sp>
        <p:nvSpPr>
          <p:cNvPr id="203" name="Google Shape;203;p22"/>
          <p:cNvSpPr txBox="1"/>
          <p:nvPr/>
        </p:nvSpPr>
        <p:spPr>
          <a:xfrm>
            <a:off x="2845350" y="5891325"/>
            <a:ext cx="53259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204" name="Google Shape;204;p22"/>
          <p:cNvSpPr txBox="1"/>
          <p:nvPr/>
        </p:nvSpPr>
        <p:spPr>
          <a:xfrm>
            <a:off x="2152250" y="5654200"/>
            <a:ext cx="7091100" cy="6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205" name="Google Shape;205;p22"/>
          <p:cNvSpPr txBox="1"/>
          <p:nvPr/>
        </p:nvSpPr>
        <p:spPr>
          <a:xfrm>
            <a:off x="2517025" y="5672450"/>
            <a:ext cx="6548100" cy="5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800">
                <a:solidFill>
                  <a:schemeClr val="dk1"/>
                </a:solidFill>
                <a:latin typeface="Calibri"/>
                <a:ea typeface="Calibri"/>
                <a:cs typeface="Calibri"/>
                <a:sym typeface="Calibri"/>
              </a:rPr>
              <a:t>Fig.5. Output for FM Receiver</a:t>
            </a:r>
            <a:endParaRPr sz="2800">
              <a:solidFill>
                <a:schemeClr val="dk1"/>
              </a:solidFill>
              <a:latin typeface="Calibri"/>
              <a:ea typeface="Calibri"/>
              <a:cs typeface="Calibri"/>
              <a:sym typeface="Calibri"/>
            </a:endParaRPr>
          </a:p>
        </p:txBody>
      </p:sp>
      <p:pic>
        <p:nvPicPr>
          <p:cNvPr id="206" name="Google Shape;206;p22"/>
          <p:cNvPicPr preferRelativeResize="0"/>
          <p:nvPr/>
        </p:nvPicPr>
        <p:blipFill>
          <a:blip r:embed="rId4">
            <a:alphaModFix/>
          </a:blip>
          <a:stretch>
            <a:fillRect/>
          </a:stretch>
        </p:blipFill>
        <p:spPr>
          <a:xfrm>
            <a:off x="1446513" y="1337950"/>
            <a:ext cx="8689126" cy="4014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50a34531b8_0_46"/>
          <p:cNvSpPr txBox="1"/>
          <p:nvPr>
            <p:ph type="title"/>
          </p:nvPr>
        </p:nvSpPr>
        <p:spPr>
          <a:xfrm>
            <a:off x="838200" y="365125"/>
            <a:ext cx="10515600" cy="702000"/>
          </a:xfrm>
          <a:prstGeom prst="rect">
            <a:avLst/>
          </a:prstGeom>
        </p:spPr>
        <p:txBody>
          <a:bodyPr anchorCtr="0" anchor="ctr" bIns="45700" lIns="91425" spcFirstLastPara="1" rIns="91425" wrap="square" tIns="45700">
            <a:spAutoFit/>
          </a:bodyPr>
          <a:lstStyle/>
          <a:p>
            <a:pPr indent="0" lvl="0" marL="0" rtl="0" algn="l">
              <a:spcBef>
                <a:spcPts val="0"/>
              </a:spcBef>
              <a:spcAft>
                <a:spcPts val="0"/>
              </a:spcAft>
              <a:buNone/>
            </a:pPr>
            <a:r>
              <a:t/>
            </a:r>
            <a:endParaRPr/>
          </a:p>
        </p:txBody>
      </p:sp>
      <p:sp>
        <p:nvSpPr>
          <p:cNvPr id="213" name="Google Shape;213;g350a34531b8_0_46"/>
          <p:cNvSpPr txBox="1"/>
          <p:nvPr>
            <p:ph idx="1" type="body"/>
          </p:nvPr>
        </p:nvSpPr>
        <p:spPr>
          <a:xfrm>
            <a:off x="838200" y="145925"/>
            <a:ext cx="10515600" cy="6547800"/>
          </a:xfrm>
          <a:prstGeom prst="rect">
            <a:avLst/>
          </a:prstGeom>
        </p:spPr>
        <p:txBody>
          <a:bodyPr anchorCtr="0" anchor="t" bIns="45700" lIns="91425" spcFirstLastPara="1" rIns="91425" wrap="square" tIns="45700">
            <a:normAutofit fontScale="25000" lnSpcReduction="20000"/>
          </a:bodyPr>
          <a:lstStyle/>
          <a:p>
            <a:pPr indent="0" lvl="0" marL="0" rtl="0" algn="l">
              <a:spcBef>
                <a:spcPts val="1000"/>
              </a:spcBef>
              <a:spcAft>
                <a:spcPts val="0"/>
              </a:spcAft>
              <a:buNone/>
            </a:pPr>
            <a:r>
              <a:rPr b="1" lang="en-IN"/>
              <a:t>CODE:</a:t>
            </a:r>
            <a:endParaRPr b="1"/>
          </a:p>
          <a:p>
            <a:pPr indent="0" lvl="0" marL="0" rtl="0" algn="l">
              <a:spcBef>
                <a:spcPts val="1000"/>
              </a:spcBef>
              <a:spcAft>
                <a:spcPts val="0"/>
              </a:spcAft>
              <a:buNone/>
            </a:pPr>
            <a:r>
              <a:rPr lang="en-IN" sz="5650"/>
              <a:t>fs = 10000;             // Sampling frequency (Hz)</a:t>
            </a:r>
            <a:endParaRPr sz="5650"/>
          </a:p>
          <a:p>
            <a:pPr indent="0" lvl="0" marL="0" rtl="0" algn="l">
              <a:spcBef>
                <a:spcPts val="1000"/>
              </a:spcBef>
              <a:spcAft>
                <a:spcPts val="0"/>
              </a:spcAft>
              <a:buNone/>
            </a:pPr>
            <a:r>
              <a:rPr lang="en-IN" sz="5650"/>
              <a:t>t = 0:1/fs:0.1;         // Time vector (0.1 seconds duration)</a:t>
            </a:r>
            <a:endParaRPr sz="5650"/>
          </a:p>
          <a:p>
            <a:pPr indent="0" lvl="0" marL="0" rtl="0" algn="l">
              <a:spcBef>
                <a:spcPts val="1000"/>
              </a:spcBef>
              <a:spcAft>
                <a:spcPts val="0"/>
              </a:spcAft>
              <a:buNone/>
            </a:pPr>
            <a:r>
              <a:rPr lang="en-IN" sz="5650"/>
              <a:t>fc = 2000;              // Carrier frequency (Hz)</a:t>
            </a:r>
            <a:endParaRPr sz="5650"/>
          </a:p>
          <a:p>
            <a:pPr indent="0" lvl="0" marL="0" rtl="0" algn="l">
              <a:spcBef>
                <a:spcPts val="1000"/>
              </a:spcBef>
              <a:spcAft>
                <a:spcPts val="0"/>
              </a:spcAft>
              <a:buNone/>
            </a:pPr>
            <a:r>
              <a:rPr lang="en-IN" sz="5650"/>
              <a:t>kf = 2*%pi*75;          // Frequency sensitivity (Hz per volt)</a:t>
            </a:r>
            <a:endParaRPr sz="5650"/>
          </a:p>
          <a:p>
            <a:pPr indent="0" lvl="0" marL="0" rtl="0" algn="l">
              <a:spcBef>
                <a:spcPts val="1000"/>
              </a:spcBef>
              <a:spcAft>
                <a:spcPts val="0"/>
              </a:spcAft>
              <a:buNone/>
            </a:pPr>
            <a:r>
              <a:rPr lang="en-IN" sz="5650"/>
              <a:t>Am = 1;                 // Message signal amplitude</a:t>
            </a:r>
            <a:endParaRPr sz="5650"/>
          </a:p>
          <a:p>
            <a:pPr indent="0" lvl="0" marL="0" rtl="0" algn="l">
              <a:spcBef>
                <a:spcPts val="1000"/>
              </a:spcBef>
              <a:spcAft>
                <a:spcPts val="0"/>
              </a:spcAft>
              <a:buNone/>
            </a:pPr>
            <a:r>
              <a:rPr lang="en-IN" sz="5650"/>
              <a:t>fm = 100;               // Message frequency (Hz)</a:t>
            </a:r>
            <a:endParaRPr sz="5650"/>
          </a:p>
          <a:p>
            <a:pPr indent="0" lvl="0" marL="0" rtl="0" algn="l">
              <a:spcBef>
                <a:spcPts val="1000"/>
              </a:spcBef>
              <a:spcAft>
                <a:spcPts val="0"/>
              </a:spcAft>
              <a:buNone/>
            </a:pPr>
            <a:r>
              <a:rPr lang="en-IN" sz="5650"/>
              <a:t>m = Am * cos(2*%pi*fm*t);  // Message signal</a:t>
            </a:r>
            <a:endParaRPr sz="5650"/>
          </a:p>
          <a:p>
            <a:pPr indent="0" lvl="0" marL="0" rtl="0" algn="l">
              <a:spcBef>
                <a:spcPts val="1000"/>
              </a:spcBef>
              <a:spcAft>
                <a:spcPts val="0"/>
              </a:spcAft>
              <a:buNone/>
            </a:pPr>
            <a:r>
              <a:rPr lang="en-IN" sz="5650"/>
              <a:t>int_m = cumsum(m)/fs;          // Integral of message signal</a:t>
            </a:r>
            <a:endParaRPr sz="5650"/>
          </a:p>
          <a:p>
            <a:pPr indent="0" lvl="0" marL="0" rtl="0" algn="l">
              <a:spcBef>
                <a:spcPts val="1000"/>
              </a:spcBef>
              <a:spcAft>
                <a:spcPts val="0"/>
              </a:spcAft>
              <a:buNone/>
            </a:pPr>
            <a:r>
              <a:rPr lang="en-IN" sz="5650"/>
              <a:t>s_fm = cos(2*%pi*fc*t + kf*int_m);  // FM modulated signal</a:t>
            </a:r>
            <a:endParaRPr sz="5650"/>
          </a:p>
          <a:p>
            <a:pPr indent="0" lvl="0" marL="0" rtl="0" algn="l">
              <a:spcBef>
                <a:spcPts val="1000"/>
              </a:spcBef>
              <a:spcAft>
                <a:spcPts val="0"/>
              </a:spcAft>
              <a:buNone/>
            </a:pPr>
            <a:r>
              <a:rPr lang="en-IN" sz="5650"/>
              <a:t>scf(0);// PLOT MESSAGE AND FM SIGNAL</a:t>
            </a:r>
            <a:endParaRPr sz="5650"/>
          </a:p>
          <a:p>
            <a:pPr indent="0" lvl="0" marL="0" rtl="0" algn="l">
              <a:spcBef>
                <a:spcPts val="1000"/>
              </a:spcBef>
              <a:spcAft>
                <a:spcPts val="0"/>
              </a:spcAft>
              <a:buNone/>
            </a:pPr>
            <a:r>
              <a:rPr lang="en-IN" sz="5650"/>
              <a:t>subplot(2,1,1);</a:t>
            </a:r>
            <a:endParaRPr sz="5650"/>
          </a:p>
          <a:p>
            <a:pPr indent="0" lvl="0" marL="0" rtl="0" algn="l">
              <a:spcBef>
                <a:spcPts val="1000"/>
              </a:spcBef>
              <a:spcAft>
                <a:spcPts val="0"/>
              </a:spcAft>
              <a:buNone/>
            </a:pPr>
            <a:r>
              <a:rPr lang="en-IN" sz="5650"/>
              <a:t>plot(t, m);</a:t>
            </a:r>
            <a:endParaRPr sz="5650"/>
          </a:p>
          <a:p>
            <a:pPr indent="0" lvl="0" marL="0" rtl="0" algn="l">
              <a:spcBef>
                <a:spcPts val="1000"/>
              </a:spcBef>
              <a:spcAft>
                <a:spcPts val="0"/>
              </a:spcAft>
              <a:buNone/>
            </a:pPr>
            <a:r>
              <a:rPr lang="en-IN" sz="5650"/>
              <a:t>title('Message Signal m(t)');</a:t>
            </a:r>
            <a:endParaRPr sz="5650"/>
          </a:p>
          <a:p>
            <a:pPr indent="0" lvl="0" marL="0" rtl="0" algn="l">
              <a:spcBef>
                <a:spcPts val="1000"/>
              </a:spcBef>
              <a:spcAft>
                <a:spcPts val="0"/>
              </a:spcAft>
              <a:buNone/>
            </a:pPr>
            <a:r>
              <a:rPr lang="en-IN" sz="5650"/>
              <a:t>xlabel('Time (s)');</a:t>
            </a:r>
            <a:endParaRPr sz="5650"/>
          </a:p>
          <a:p>
            <a:pPr indent="0" lvl="0" marL="0" rtl="0" algn="l">
              <a:spcBef>
                <a:spcPts val="1000"/>
              </a:spcBef>
              <a:spcAft>
                <a:spcPts val="0"/>
              </a:spcAft>
              <a:buNone/>
            </a:pPr>
            <a:r>
              <a:rPr lang="en-IN" sz="5650"/>
              <a:t>ylabel('Amplitude');</a:t>
            </a:r>
            <a:endParaRPr sz="5650"/>
          </a:p>
          <a:p>
            <a:pPr indent="0" lvl="0" marL="0" rtl="0" algn="l">
              <a:spcBef>
                <a:spcPts val="1000"/>
              </a:spcBef>
              <a:spcAft>
                <a:spcPts val="0"/>
              </a:spcAft>
              <a:buNone/>
            </a:pPr>
            <a:r>
              <a:rPr lang="en-IN" sz="5650"/>
              <a:t>subplot(2,1,2);</a:t>
            </a:r>
            <a:endParaRPr sz="5650"/>
          </a:p>
          <a:p>
            <a:pPr indent="0" lvl="0" marL="0" rtl="0" algn="l">
              <a:spcBef>
                <a:spcPts val="1000"/>
              </a:spcBef>
              <a:spcAft>
                <a:spcPts val="0"/>
              </a:spcAft>
              <a:buNone/>
            </a:pPr>
            <a:r>
              <a:rPr lang="en-IN" sz="5650"/>
              <a:t>s_diff = [0 diff(s_fm)*fs];      // Differentiate FM signal</a:t>
            </a:r>
            <a:endParaRPr sz="5650"/>
          </a:p>
          <a:p>
            <a:pPr indent="0" lvl="0" marL="0" rtl="0" algn="l">
              <a:spcBef>
                <a:spcPts val="1000"/>
              </a:spcBef>
              <a:spcAft>
                <a:spcPts val="0"/>
              </a:spcAft>
              <a:buNone/>
            </a:pPr>
            <a:r>
              <a:rPr lang="en-IN" sz="5650"/>
              <a:t>m_rec = m_rec - mean(m_rec);     // Remove DC component</a:t>
            </a:r>
            <a:endParaRPr sz="5650"/>
          </a:p>
          <a:p>
            <a:pPr indent="0" lvl="0" marL="0" rtl="0" algn="l">
              <a:spcBef>
                <a:spcPts val="1000"/>
              </a:spcBef>
              <a:spcAft>
                <a:spcPts val="0"/>
              </a:spcAft>
              <a:buNone/>
            </a:pPr>
            <a:r>
              <a:rPr lang="en-IN" sz="5650"/>
              <a:t>scf(1);// PLOT DEMODULATED SIGNAL</a:t>
            </a:r>
            <a:endParaRPr sz="5650"/>
          </a:p>
          <a:p>
            <a:pPr indent="0" lvl="0" marL="0" rtl="0" algn="l">
              <a:spcBef>
                <a:spcPts val="1000"/>
              </a:spcBef>
              <a:spcAft>
                <a:spcPts val="0"/>
              </a:spcAft>
              <a:buNone/>
            </a:pPr>
            <a:r>
              <a:rPr lang="en-IN" sz="5650"/>
              <a:t>plot(t, m_rec);</a:t>
            </a:r>
            <a:endParaRPr sz="5650"/>
          </a:p>
          <a:p>
            <a:pPr indent="0" lvl="0" marL="0" rtl="0" algn="l">
              <a:spcBef>
                <a:spcPts val="1000"/>
              </a:spcBef>
              <a:spcAft>
                <a:spcPts val="0"/>
              </a:spcAft>
              <a:buNone/>
            </a:pPr>
            <a:r>
              <a:rPr lang="en-IN" sz="5650"/>
              <a:t>title('Demodulated Message Signal');</a:t>
            </a:r>
            <a:endParaRPr sz="5650"/>
          </a:p>
          <a:p>
            <a:pPr indent="0" lvl="0" marL="0" rtl="0" algn="l">
              <a:spcBef>
                <a:spcPts val="1000"/>
              </a:spcBef>
              <a:spcAft>
                <a:spcPts val="0"/>
              </a:spcAft>
              <a:buNone/>
            </a:pPr>
            <a:r>
              <a:rPr lang="en-IN" sz="5650"/>
              <a:t>xlabel('Time (s)');</a:t>
            </a:r>
            <a:endParaRPr sz="5650"/>
          </a:p>
          <a:p>
            <a:pPr indent="0" lvl="0" marL="0" rtl="0" algn="l">
              <a:spcBef>
                <a:spcPts val="1000"/>
              </a:spcBef>
              <a:spcAft>
                <a:spcPts val="0"/>
              </a:spcAft>
              <a:buNone/>
            </a:pPr>
            <a:r>
              <a:rPr lang="en-IN" sz="5650"/>
              <a:t>ylabel('Amplitude’)              </a:t>
            </a:r>
            <a:endParaRPr sz="5650"/>
          </a:p>
          <a:p>
            <a:pPr indent="0" lvl="0" marL="0" rtl="0" algn="l">
              <a:spcBef>
                <a:spcPts val="1000"/>
              </a:spcBef>
              <a:spcAft>
                <a:spcPts val="0"/>
              </a:spcAft>
              <a:buNone/>
            </a:pPr>
            <a:r>
              <a:t/>
            </a:r>
            <a:endParaRPr sz="1800"/>
          </a:p>
        </p:txBody>
      </p:sp>
      <p:pic>
        <p:nvPicPr>
          <p:cNvPr id="214" name="Google Shape;214;g350a34531b8_0_46"/>
          <p:cNvPicPr preferRelativeResize="0"/>
          <p:nvPr/>
        </p:nvPicPr>
        <p:blipFill rotWithShape="1">
          <a:blip r:embed="rId3">
            <a:alphaModFix/>
          </a:blip>
          <a:srcRect b="0" l="0" r="0" t="0"/>
          <a:stretch/>
        </p:blipFill>
        <p:spPr>
          <a:xfrm>
            <a:off x="10524125" y="145925"/>
            <a:ext cx="1454275" cy="1070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IN" sz="4000">
                <a:latin typeface="Times New Roman"/>
                <a:ea typeface="Times New Roman"/>
                <a:cs typeface="Times New Roman"/>
                <a:sym typeface="Times New Roman"/>
              </a:rPr>
              <a:t>APPLICATIONS</a:t>
            </a:r>
            <a:endParaRPr/>
          </a:p>
        </p:txBody>
      </p:sp>
      <p:sp>
        <p:nvSpPr>
          <p:cNvPr id="220" name="Google Shape;220;p23"/>
          <p:cNvSpPr txBox="1"/>
          <p:nvPr>
            <p:ph idx="1" type="body"/>
          </p:nvPr>
        </p:nvSpPr>
        <p:spPr>
          <a:xfrm>
            <a:off x="838200" y="1592966"/>
            <a:ext cx="10515600" cy="4977516"/>
          </a:xfrm>
          <a:prstGeom prst="rect">
            <a:avLst/>
          </a:prstGeom>
          <a:noFill/>
          <a:ln>
            <a:noFill/>
          </a:ln>
        </p:spPr>
        <p:txBody>
          <a:bodyPr anchorCtr="0" anchor="t" bIns="45700" lIns="91425" spcFirstLastPara="1" rIns="91425" wrap="square" tIns="45700">
            <a:noAutofit/>
          </a:bodyPr>
          <a:lstStyle/>
          <a:p>
            <a:pPr indent="-381000" lvl="0" marL="457200" rtl="0" algn="just">
              <a:lnSpc>
                <a:spcPct val="90000"/>
              </a:lnSpc>
              <a:spcBef>
                <a:spcPts val="1000"/>
              </a:spcBef>
              <a:spcAft>
                <a:spcPts val="0"/>
              </a:spcAft>
              <a:buSzPts val="2400"/>
              <a:buFont typeface="Times New Roman"/>
              <a:buChar char="•"/>
            </a:pPr>
            <a:r>
              <a:rPr b="1" lang="en-IN" sz="2400">
                <a:latin typeface="Times New Roman"/>
                <a:ea typeface="Times New Roman"/>
                <a:cs typeface="Times New Roman"/>
                <a:sym typeface="Times New Roman"/>
              </a:rPr>
              <a:t> Educational Institutions:  </a:t>
            </a:r>
            <a:endParaRPr b="1" sz="24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  Used in schools and colleges to make announcements across multiple classrooms and blocks without the need for extensive wiring.</a:t>
            </a:r>
            <a:endParaRPr sz="2400">
              <a:latin typeface="Times New Roman"/>
              <a:ea typeface="Times New Roman"/>
              <a:cs typeface="Times New Roman"/>
              <a:sym typeface="Times New Roman"/>
            </a:endParaRPr>
          </a:p>
          <a:p>
            <a:pPr indent="-381000" lvl="0" marL="457200" rtl="0" algn="just">
              <a:lnSpc>
                <a:spcPct val="90000"/>
              </a:lnSpc>
              <a:spcBef>
                <a:spcPts val="1000"/>
              </a:spcBef>
              <a:spcAft>
                <a:spcPts val="0"/>
              </a:spcAft>
              <a:buSzPts val="2400"/>
              <a:buFont typeface="Times New Roman"/>
              <a:buChar char="•"/>
            </a:pPr>
            <a:r>
              <a:rPr b="1" lang="en-IN" sz="2400">
                <a:latin typeface="Times New Roman"/>
                <a:ea typeface="Times New Roman"/>
                <a:cs typeface="Times New Roman"/>
                <a:sym typeface="Times New Roman"/>
              </a:rPr>
              <a:t>Office Buildings and Industries:</a:t>
            </a:r>
            <a:endParaRPr b="1" sz="24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  Facilitates internal communication across departments or workstations, especially in large areas or multi-story buildings.</a:t>
            </a:r>
            <a:endParaRPr sz="2400">
              <a:latin typeface="Times New Roman"/>
              <a:ea typeface="Times New Roman"/>
              <a:cs typeface="Times New Roman"/>
              <a:sym typeface="Times New Roman"/>
            </a:endParaRPr>
          </a:p>
          <a:p>
            <a:pPr indent="-381000" lvl="0" marL="457200" rtl="0" algn="just">
              <a:lnSpc>
                <a:spcPct val="90000"/>
              </a:lnSpc>
              <a:spcBef>
                <a:spcPts val="1000"/>
              </a:spcBef>
              <a:spcAft>
                <a:spcPts val="0"/>
              </a:spcAft>
              <a:buSzPts val="2400"/>
              <a:buFont typeface="Times New Roman"/>
              <a:buChar char="•"/>
            </a:pPr>
            <a:r>
              <a:rPr b="1" lang="en-IN" sz="2400">
                <a:latin typeface="Times New Roman"/>
                <a:ea typeface="Times New Roman"/>
                <a:cs typeface="Times New Roman"/>
                <a:sym typeface="Times New Roman"/>
              </a:rPr>
              <a:t>Emergency Notification Systems:  </a:t>
            </a:r>
            <a:endParaRPr b="1" sz="24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  Useful for broadcasting emergency alerts such as fire alarms, evacuation notices, or important safety messages.</a:t>
            </a:r>
            <a:endParaRPr sz="2400">
              <a:latin typeface="Times New Roman"/>
              <a:ea typeface="Times New Roman"/>
              <a:cs typeface="Times New Roman"/>
              <a:sym typeface="Times New Roman"/>
            </a:endParaRPr>
          </a:p>
          <a:p>
            <a:pPr indent="-381000" lvl="0" marL="457200" rtl="0" algn="just">
              <a:lnSpc>
                <a:spcPct val="90000"/>
              </a:lnSpc>
              <a:spcBef>
                <a:spcPts val="1000"/>
              </a:spcBef>
              <a:spcAft>
                <a:spcPts val="0"/>
              </a:spcAft>
              <a:buSzPts val="2400"/>
              <a:buFont typeface="Times New Roman"/>
              <a:buChar char="•"/>
            </a:pPr>
            <a:r>
              <a:rPr b="1" lang="en-IN" sz="2400">
                <a:latin typeface="Times New Roman"/>
                <a:ea typeface="Times New Roman"/>
                <a:cs typeface="Times New Roman"/>
                <a:sym typeface="Times New Roman"/>
              </a:rPr>
              <a:t>Public Transport Terminals:  </a:t>
            </a:r>
            <a:endParaRPr b="1" sz="24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  Deployed in railway stations, bus terminals, and airports for schedule announcements and passenger information.</a:t>
            </a:r>
            <a:endParaRPr sz="24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pic>
        <p:nvPicPr>
          <p:cNvPr id="221" name="Google Shape;221;p23"/>
          <p:cNvPicPr preferRelativeResize="0"/>
          <p:nvPr/>
        </p:nvPicPr>
        <p:blipFill rotWithShape="1">
          <a:blip r:embed="rId3">
            <a:alphaModFix/>
          </a:blip>
          <a:srcRect b="0" l="0" r="0" t="0"/>
          <a:stretch/>
        </p:blipFill>
        <p:spPr>
          <a:xfrm>
            <a:off x="10218884" y="0"/>
            <a:ext cx="1668315" cy="122784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34fd6597165_0_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IN" sz="4000"/>
              <a:t>                              </a:t>
            </a:r>
            <a:r>
              <a:rPr b="1" lang="en-IN" sz="4000">
                <a:latin typeface="Times New Roman"/>
                <a:ea typeface="Times New Roman"/>
                <a:cs typeface="Times New Roman"/>
                <a:sym typeface="Times New Roman"/>
              </a:rPr>
              <a:t>PRECAUTIONS:</a:t>
            </a:r>
            <a:endParaRPr b="1" sz="4000">
              <a:latin typeface="Times New Roman"/>
              <a:ea typeface="Times New Roman"/>
              <a:cs typeface="Times New Roman"/>
              <a:sym typeface="Times New Roman"/>
            </a:endParaRPr>
          </a:p>
        </p:txBody>
      </p:sp>
      <p:sp>
        <p:nvSpPr>
          <p:cNvPr id="228" name="Google Shape;228;g34fd6597165_0_20"/>
          <p:cNvSpPr txBox="1"/>
          <p:nvPr>
            <p:ph idx="1" type="body"/>
          </p:nvPr>
        </p:nvSpPr>
        <p:spPr>
          <a:xfrm>
            <a:off x="838200" y="1722652"/>
            <a:ext cx="10515600" cy="4752794"/>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1000"/>
              </a:spcBef>
              <a:spcAft>
                <a:spcPts val="0"/>
              </a:spcAft>
              <a:buSzPts val="1800"/>
              <a:buNone/>
            </a:pPr>
            <a:r>
              <a:rPr lang="en-IN" sz="2500">
                <a:latin typeface="Times New Roman"/>
                <a:ea typeface="Times New Roman"/>
                <a:cs typeface="Times New Roman"/>
                <a:sym typeface="Times New Roman"/>
              </a:rPr>
              <a:t>Here are some precautions for our project “FM Wireless Public Announcement System” :</a:t>
            </a:r>
            <a:endParaRPr sz="2500">
              <a:latin typeface="Times New Roman"/>
              <a:ea typeface="Times New Roman"/>
              <a:cs typeface="Times New Roman"/>
              <a:sym typeface="Times New Roman"/>
            </a:endParaRPr>
          </a:p>
          <a:p>
            <a:pPr indent="0" lvl="0" marL="0" rtl="0" algn="l">
              <a:lnSpc>
                <a:spcPct val="100000"/>
              </a:lnSpc>
              <a:spcBef>
                <a:spcPts val="1000"/>
              </a:spcBef>
              <a:spcAft>
                <a:spcPts val="0"/>
              </a:spcAft>
              <a:buSzPts val="1800"/>
              <a:buNone/>
            </a:pPr>
            <a:r>
              <a:rPr lang="en-IN" sz="2500">
                <a:latin typeface="Times New Roman"/>
                <a:ea typeface="Times New Roman"/>
                <a:cs typeface="Times New Roman"/>
                <a:sym typeface="Times New Roman"/>
              </a:rPr>
              <a:t>1. Ensure proper power supply to avoid signal loss or system failure.</a:t>
            </a:r>
            <a:endParaRPr sz="2500">
              <a:latin typeface="Times New Roman"/>
              <a:ea typeface="Times New Roman"/>
              <a:cs typeface="Times New Roman"/>
              <a:sym typeface="Times New Roman"/>
            </a:endParaRPr>
          </a:p>
          <a:p>
            <a:pPr indent="0" lvl="0" marL="0" rtl="0" algn="l">
              <a:lnSpc>
                <a:spcPct val="100000"/>
              </a:lnSpc>
              <a:spcBef>
                <a:spcPts val="1000"/>
              </a:spcBef>
              <a:spcAft>
                <a:spcPts val="0"/>
              </a:spcAft>
              <a:buSzPts val="1800"/>
              <a:buNone/>
            </a:pPr>
            <a:r>
              <a:rPr lang="en-IN" sz="2500">
                <a:latin typeface="Times New Roman"/>
                <a:ea typeface="Times New Roman"/>
                <a:cs typeface="Times New Roman"/>
                <a:sym typeface="Times New Roman"/>
              </a:rPr>
              <a:t>2. Check antenna placement for optimal signal reception and minimal interference.</a:t>
            </a:r>
            <a:endParaRPr sz="2500">
              <a:latin typeface="Times New Roman"/>
              <a:ea typeface="Times New Roman"/>
              <a:cs typeface="Times New Roman"/>
              <a:sym typeface="Times New Roman"/>
            </a:endParaRPr>
          </a:p>
          <a:p>
            <a:pPr indent="0" lvl="0" marL="0" rtl="0" algn="l">
              <a:lnSpc>
                <a:spcPct val="100000"/>
              </a:lnSpc>
              <a:spcBef>
                <a:spcPts val="1000"/>
              </a:spcBef>
              <a:spcAft>
                <a:spcPts val="0"/>
              </a:spcAft>
              <a:buSzPts val="1800"/>
              <a:buNone/>
            </a:pPr>
            <a:r>
              <a:rPr lang="en-IN" sz="2500">
                <a:latin typeface="Times New Roman"/>
                <a:ea typeface="Times New Roman"/>
                <a:cs typeface="Times New Roman"/>
                <a:sym typeface="Times New Roman"/>
              </a:rPr>
              <a:t>3. Keep the transmission power within legal limits to comply with FM broadcasting regulations.</a:t>
            </a:r>
            <a:endParaRPr sz="2500">
              <a:latin typeface="Times New Roman"/>
              <a:ea typeface="Times New Roman"/>
              <a:cs typeface="Times New Roman"/>
              <a:sym typeface="Times New Roman"/>
            </a:endParaRPr>
          </a:p>
          <a:p>
            <a:pPr indent="0" lvl="0" marL="0" rtl="0" algn="l">
              <a:lnSpc>
                <a:spcPct val="100000"/>
              </a:lnSpc>
              <a:spcBef>
                <a:spcPts val="1000"/>
              </a:spcBef>
              <a:spcAft>
                <a:spcPts val="0"/>
              </a:spcAft>
              <a:buSzPts val="1800"/>
              <a:buNone/>
            </a:pPr>
            <a:r>
              <a:rPr lang="en-IN" sz="2500">
                <a:latin typeface="Times New Roman"/>
                <a:ea typeface="Times New Roman"/>
                <a:cs typeface="Times New Roman"/>
                <a:sym typeface="Times New Roman"/>
              </a:rPr>
              <a:t>4. Protect the circuit components from overheating by ensuring proper ventilation.</a:t>
            </a:r>
            <a:endParaRPr sz="2500">
              <a:latin typeface="Times New Roman"/>
              <a:ea typeface="Times New Roman"/>
              <a:cs typeface="Times New Roman"/>
              <a:sym typeface="Times New Roman"/>
            </a:endParaRPr>
          </a:p>
          <a:p>
            <a:pPr indent="0" lvl="0" marL="0" rtl="0" algn="l">
              <a:lnSpc>
                <a:spcPct val="100000"/>
              </a:lnSpc>
              <a:spcBef>
                <a:spcPts val="1000"/>
              </a:spcBef>
              <a:spcAft>
                <a:spcPts val="0"/>
              </a:spcAft>
              <a:buSzPts val="1800"/>
              <a:buNone/>
            </a:pPr>
            <a:r>
              <a:rPr lang="en-IN" sz="2500">
                <a:latin typeface="Times New Roman"/>
                <a:ea typeface="Times New Roman"/>
                <a:cs typeface="Times New Roman"/>
                <a:sym typeface="Times New Roman"/>
              </a:rPr>
              <a:t>5. Test system performance regularly to ensure consistent audio quality and range.</a:t>
            </a:r>
            <a:endParaRPr sz="2500">
              <a:latin typeface="Times New Roman"/>
              <a:ea typeface="Times New Roman"/>
              <a:cs typeface="Times New Roman"/>
              <a:sym typeface="Times New Roman"/>
            </a:endParaRPr>
          </a:p>
        </p:txBody>
      </p:sp>
      <p:pic>
        <p:nvPicPr>
          <p:cNvPr id="229" name="Google Shape;229;g34fd6597165_0_20"/>
          <p:cNvPicPr preferRelativeResize="0"/>
          <p:nvPr/>
        </p:nvPicPr>
        <p:blipFill rotWithShape="1">
          <a:blip r:embed="rId3">
            <a:alphaModFix/>
          </a:blip>
          <a:srcRect b="0" l="0" r="0" t="0"/>
          <a:stretch/>
        </p:blipFill>
        <p:spPr>
          <a:xfrm>
            <a:off x="10754600" y="0"/>
            <a:ext cx="1437400" cy="1057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IN" sz="4000">
                <a:latin typeface="Times New Roman"/>
                <a:ea typeface="Times New Roman"/>
                <a:cs typeface="Times New Roman"/>
                <a:sym typeface="Times New Roman"/>
              </a:rPr>
              <a:t>ABSTRACT </a:t>
            </a:r>
            <a:endParaRPr/>
          </a:p>
        </p:txBody>
      </p:sp>
      <p:sp>
        <p:nvSpPr>
          <p:cNvPr id="96" name="Google Shape;96;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400"/>
              <a:buNone/>
            </a:pPr>
            <a:r>
              <a:rPr lang="en-IN" sz="2400">
                <a:latin typeface="Times New Roman"/>
                <a:ea typeface="Times New Roman"/>
                <a:cs typeface="Times New Roman"/>
                <a:sym typeface="Times New Roman"/>
              </a:rPr>
              <a:t>This project presents the design and implementation of an FM Wireless Public Announcement (PA) System that enables the wireless transmission of audio announcements over FM frequencies. This system offers a cost-effective, portable, and scalable solution suitable for schools, public gatherings, and emergency communications. The project highlights the integration of analog and digital components, ensuring clear transmission with minimal interference. Future enhancements may include multi-channel support, battery backup, and remote control via mobile apps.</a:t>
            </a:r>
            <a:endParaRPr sz="2400">
              <a:latin typeface="Times New Roman"/>
              <a:ea typeface="Times New Roman"/>
              <a:cs typeface="Times New Roman"/>
              <a:sym typeface="Times New Roman"/>
            </a:endParaRPr>
          </a:p>
          <a:p>
            <a:pPr indent="0" lvl="0" marL="0" rtl="0" algn="just">
              <a:lnSpc>
                <a:spcPct val="90000"/>
              </a:lnSpc>
              <a:spcBef>
                <a:spcPts val="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just">
              <a:lnSpc>
                <a:spcPct val="90000"/>
              </a:lnSpc>
              <a:spcBef>
                <a:spcPts val="0"/>
              </a:spcBef>
              <a:spcAft>
                <a:spcPts val="0"/>
              </a:spcAft>
              <a:buClr>
                <a:schemeClr val="dk1"/>
              </a:buClr>
              <a:buSzPts val="2400"/>
              <a:buNone/>
            </a:pPr>
            <a:r>
              <a:t/>
            </a:r>
            <a:endParaRPr sz="2400">
              <a:latin typeface="Times New Roman"/>
              <a:ea typeface="Times New Roman"/>
              <a:cs typeface="Times New Roman"/>
              <a:sym typeface="Times New Roman"/>
            </a:endParaRPr>
          </a:p>
        </p:txBody>
      </p:sp>
      <p:pic>
        <p:nvPicPr>
          <p:cNvPr id="97" name="Google Shape;97;p2"/>
          <p:cNvPicPr preferRelativeResize="0"/>
          <p:nvPr/>
        </p:nvPicPr>
        <p:blipFill rotWithShape="1">
          <a:blip r:embed="rId3">
            <a:alphaModFix/>
          </a:blip>
          <a:srcRect b="0" l="0" r="0" t="0"/>
          <a:stretch/>
        </p:blipFill>
        <p:spPr>
          <a:xfrm>
            <a:off x="10218884" y="0"/>
            <a:ext cx="1668315" cy="122784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IN" sz="4000">
                <a:latin typeface="Times New Roman"/>
                <a:ea typeface="Times New Roman"/>
                <a:cs typeface="Times New Roman"/>
                <a:sym typeface="Times New Roman"/>
              </a:rPr>
              <a:t>CONCLUSION </a:t>
            </a:r>
            <a:endParaRPr/>
          </a:p>
        </p:txBody>
      </p:sp>
      <p:sp>
        <p:nvSpPr>
          <p:cNvPr id="235" name="Google Shape;235;p24"/>
          <p:cNvSpPr txBox="1"/>
          <p:nvPr>
            <p:ph idx="1" type="body"/>
          </p:nvPr>
        </p:nvSpPr>
        <p:spPr>
          <a:xfrm>
            <a:off x="838200" y="1722650"/>
            <a:ext cx="10515600" cy="4691148"/>
          </a:xfrm>
          <a:prstGeom prst="rect">
            <a:avLst/>
          </a:prstGeom>
          <a:noFill/>
          <a:ln>
            <a:noFill/>
          </a:ln>
        </p:spPr>
        <p:txBody>
          <a:bodyPr anchorCtr="0" anchor="t" bIns="45700" lIns="91425" spcFirstLastPara="1" rIns="91425" wrap="square" tIns="45700">
            <a:normAutofit fontScale="92500" lnSpcReduction="20000"/>
          </a:bodyPr>
          <a:lstStyle/>
          <a:p>
            <a:pPr indent="-369570" lvl="0" marL="457200" rtl="0" algn="just">
              <a:lnSpc>
                <a:spcPct val="90000"/>
              </a:lnSpc>
              <a:spcBef>
                <a:spcPts val="0"/>
              </a:spcBef>
              <a:spcAft>
                <a:spcPts val="0"/>
              </a:spcAft>
              <a:buSzPct val="100000"/>
              <a:buFont typeface="Times New Roman"/>
              <a:buChar char="•"/>
            </a:pPr>
            <a:r>
              <a:rPr lang="en-IN" sz="2400">
                <a:latin typeface="Times New Roman"/>
                <a:ea typeface="Times New Roman"/>
                <a:cs typeface="Times New Roman"/>
                <a:sym typeface="Times New Roman"/>
              </a:rPr>
              <a:t>The FM Wireless Public Announcement System was successfully designed using a microphone and a basic FM transmitter without relying on any external FM receiver modules.</a:t>
            </a:r>
            <a:endParaRPr sz="2400">
              <a:latin typeface="Times New Roman"/>
              <a:ea typeface="Times New Roman"/>
              <a:cs typeface="Times New Roman"/>
              <a:sym typeface="Times New Roman"/>
            </a:endParaRPr>
          </a:p>
          <a:p>
            <a:pPr indent="0" lvl="0" marL="0" rtl="0" algn="just">
              <a:lnSpc>
                <a:spcPct val="90000"/>
              </a:lnSpc>
              <a:spcBef>
                <a:spcPts val="0"/>
              </a:spcBef>
              <a:spcAft>
                <a:spcPts val="0"/>
              </a:spcAft>
              <a:buClr>
                <a:schemeClr val="dk1"/>
              </a:buClr>
              <a:buSzPct val="100000"/>
              <a:buNone/>
            </a:pPr>
            <a:r>
              <a:t/>
            </a:r>
            <a:endParaRPr sz="2400">
              <a:latin typeface="Times New Roman"/>
              <a:ea typeface="Times New Roman"/>
              <a:cs typeface="Times New Roman"/>
              <a:sym typeface="Times New Roman"/>
            </a:endParaRPr>
          </a:p>
          <a:p>
            <a:pPr indent="0" lvl="0" marL="0" rtl="0" algn="just">
              <a:lnSpc>
                <a:spcPct val="90000"/>
              </a:lnSpc>
              <a:spcBef>
                <a:spcPts val="0"/>
              </a:spcBef>
              <a:spcAft>
                <a:spcPts val="0"/>
              </a:spcAft>
              <a:buClr>
                <a:schemeClr val="dk1"/>
              </a:buClr>
              <a:buSzPct val="100000"/>
              <a:buNone/>
            </a:pPr>
            <a:r>
              <a:t/>
            </a:r>
            <a:endParaRPr sz="2400">
              <a:latin typeface="Times New Roman"/>
              <a:ea typeface="Times New Roman"/>
              <a:cs typeface="Times New Roman"/>
              <a:sym typeface="Times New Roman"/>
            </a:endParaRPr>
          </a:p>
          <a:p>
            <a:pPr indent="-369570" lvl="0" marL="457200" rtl="0" algn="just">
              <a:lnSpc>
                <a:spcPct val="90000"/>
              </a:lnSpc>
              <a:spcBef>
                <a:spcPts val="0"/>
              </a:spcBef>
              <a:spcAft>
                <a:spcPts val="0"/>
              </a:spcAft>
              <a:buSzPct val="100000"/>
              <a:buFont typeface="Times New Roman"/>
              <a:buChar char="•"/>
            </a:pPr>
            <a:r>
              <a:rPr lang="en-IN" sz="2400">
                <a:latin typeface="Times New Roman"/>
                <a:ea typeface="Times New Roman"/>
                <a:cs typeface="Times New Roman"/>
                <a:sym typeface="Times New Roman"/>
              </a:rPr>
              <a:t>The transmitted audio signal could be clearly received on standard FM radios or smartphones tuned to the designated frequency.</a:t>
            </a:r>
            <a:endParaRPr sz="2400">
              <a:latin typeface="Times New Roman"/>
              <a:ea typeface="Times New Roman"/>
              <a:cs typeface="Times New Roman"/>
              <a:sym typeface="Times New Roman"/>
            </a:endParaRPr>
          </a:p>
          <a:p>
            <a:pPr indent="0" lvl="0" marL="0" rtl="0" algn="just">
              <a:lnSpc>
                <a:spcPct val="90000"/>
              </a:lnSpc>
              <a:spcBef>
                <a:spcPts val="0"/>
              </a:spcBef>
              <a:spcAft>
                <a:spcPts val="0"/>
              </a:spcAft>
              <a:buClr>
                <a:schemeClr val="dk1"/>
              </a:buClr>
              <a:buSzPct val="100000"/>
              <a:buNone/>
            </a:pPr>
            <a:r>
              <a:t/>
            </a:r>
            <a:endParaRPr sz="2400">
              <a:latin typeface="Times New Roman"/>
              <a:ea typeface="Times New Roman"/>
              <a:cs typeface="Times New Roman"/>
              <a:sym typeface="Times New Roman"/>
            </a:endParaRPr>
          </a:p>
          <a:p>
            <a:pPr indent="0" lvl="0" marL="0" rtl="0" algn="just">
              <a:lnSpc>
                <a:spcPct val="90000"/>
              </a:lnSpc>
              <a:spcBef>
                <a:spcPts val="0"/>
              </a:spcBef>
              <a:spcAft>
                <a:spcPts val="0"/>
              </a:spcAft>
              <a:buClr>
                <a:schemeClr val="dk1"/>
              </a:buClr>
              <a:buSzPct val="100000"/>
              <a:buNone/>
            </a:pPr>
            <a:r>
              <a:t/>
            </a:r>
            <a:endParaRPr sz="2400">
              <a:latin typeface="Times New Roman"/>
              <a:ea typeface="Times New Roman"/>
              <a:cs typeface="Times New Roman"/>
              <a:sym typeface="Times New Roman"/>
            </a:endParaRPr>
          </a:p>
          <a:p>
            <a:pPr indent="-369570" lvl="0" marL="457200" rtl="0" algn="just">
              <a:lnSpc>
                <a:spcPct val="90000"/>
              </a:lnSpc>
              <a:spcBef>
                <a:spcPts val="0"/>
              </a:spcBef>
              <a:spcAft>
                <a:spcPts val="0"/>
              </a:spcAft>
              <a:buSzPct val="100000"/>
              <a:buFont typeface="Times New Roman"/>
              <a:buChar char="•"/>
            </a:pPr>
            <a:r>
              <a:rPr lang="en-IN" sz="2400">
                <a:latin typeface="Times New Roman"/>
                <a:ea typeface="Times New Roman"/>
                <a:cs typeface="Times New Roman"/>
                <a:sym typeface="Times New Roman"/>
              </a:rPr>
              <a:t>The system demonstrated a simple, low-cost, and effective method for wirelessly transmitting voice over short distances for public communication.</a:t>
            </a:r>
            <a:endParaRPr sz="2400">
              <a:latin typeface="Times New Roman"/>
              <a:ea typeface="Times New Roman"/>
              <a:cs typeface="Times New Roman"/>
              <a:sym typeface="Times New Roman"/>
            </a:endParaRPr>
          </a:p>
          <a:p>
            <a:pPr indent="0" lvl="0" marL="0" rtl="0" algn="just">
              <a:lnSpc>
                <a:spcPct val="90000"/>
              </a:lnSpc>
              <a:spcBef>
                <a:spcPts val="0"/>
              </a:spcBef>
              <a:spcAft>
                <a:spcPts val="0"/>
              </a:spcAft>
              <a:buClr>
                <a:schemeClr val="dk1"/>
              </a:buClr>
              <a:buSzPct val="100000"/>
              <a:buNone/>
            </a:pPr>
            <a:r>
              <a:t/>
            </a:r>
            <a:endParaRPr sz="2400">
              <a:latin typeface="Times New Roman"/>
              <a:ea typeface="Times New Roman"/>
              <a:cs typeface="Times New Roman"/>
              <a:sym typeface="Times New Roman"/>
            </a:endParaRPr>
          </a:p>
          <a:p>
            <a:pPr indent="0" lvl="0" marL="0" rtl="0" algn="just">
              <a:lnSpc>
                <a:spcPct val="90000"/>
              </a:lnSpc>
              <a:spcBef>
                <a:spcPts val="0"/>
              </a:spcBef>
              <a:spcAft>
                <a:spcPts val="0"/>
              </a:spcAft>
              <a:buClr>
                <a:schemeClr val="dk1"/>
              </a:buClr>
              <a:buSzPct val="100000"/>
              <a:buNone/>
            </a:pPr>
            <a:r>
              <a:t/>
            </a:r>
            <a:endParaRPr sz="2400">
              <a:latin typeface="Times New Roman"/>
              <a:ea typeface="Times New Roman"/>
              <a:cs typeface="Times New Roman"/>
              <a:sym typeface="Times New Roman"/>
            </a:endParaRPr>
          </a:p>
          <a:p>
            <a:pPr indent="-369570" lvl="0" marL="457200" rtl="0" algn="just">
              <a:lnSpc>
                <a:spcPct val="90000"/>
              </a:lnSpc>
              <a:spcBef>
                <a:spcPts val="0"/>
              </a:spcBef>
              <a:spcAft>
                <a:spcPts val="0"/>
              </a:spcAft>
              <a:buSzPct val="100000"/>
              <a:buFont typeface="Times New Roman"/>
              <a:buChar char="•"/>
            </a:pPr>
            <a:r>
              <a:rPr lang="en-IN" sz="2400">
                <a:latin typeface="Times New Roman"/>
                <a:ea typeface="Times New Roman"/>
                <a:cs typeface="Times New Roman"/>
                <a:sym typeface="Times New Roman"/>
              </a:rPr>
              <a:t>Future improvements could include enhancing the transmission range, reducing noise, and adding features like multi-channel transmission for broader applications.</a:t>
            </a:r>
            <a:endParaRPr sz="2400">
              <a:latin typeface="Times New Roman"/>
              <a:ea typeface="Times New Roman"/>
              <a:cs typeface="Times New Roman"/>
              <a:sym typeface="Times New Roman"/>
            </a:endParaRPr>
          </a:p>
          <a:p>
            <a:pPr indent="0" lvl="0" marL="0" rtl="0" algn="just">
              <a:lnSpc>
                <a:spcPct val="90000"/>
              </a:lnSpc>
              <a:spcBef>
                <a:spcPts val="0"/>
              </a:spcBef>
              <a:spcAft>
                <a:spcPts val="0"/>
              </a:spcAft>
              <a:buClr>
                <a:schemeClr val="dk1"/>
              </a:buClr>
              <a:buSzPct val="100000"/>
              <a:buNone/>
            </a:pPr>
            <a:r>
              <a:t/>
            </a:r>
            <a:endParaRPr sz="2400">
              <a:latin typeface="Times New Roman"/>
              <a:ea typeface="Times New Roman"/>
              <a:cs typeface="Times New Roman"/>
              <a:sym typeface="Times New Roman"/>
            </a:endParaRPr>
          </a:p>
          <a:p>
            <a:pPr indent="0" lvl="0" marL="0" rtl="0" algn="just">
              <a:lnSpc>
                <a:spcPct val="90000"/>
              </a:lnSpc>
              <a:spcBef>
                <a:spcPts val="0"/>
              </a:spcBef>
              <a:spcAft>
                <a:spcPts val="0"/>
              </a:spcAft>
              <a:buClr>
                <a:schemeClr val="dk1"/>
              </a:buClr>
              <a:buSzPct val="100000"/>
              <a:buNone/>
            </a:pPr>
            <a:r>
              <a:t/>
            </a:r>
            <a:endParaRPr sz="2400">
              <a:latin typeface="Times New Roman"/>
              <a:ea typeface="Times New Roman"/>
              <a:cs typeface="Times New Roman"/>
              <a:sym typeface="Times New Roman"/>
            </a:endParaRPr>
          </a:p>
          <a:p>
            <a:pPr indent="0" lvl="0" marL="0" rtl="0" algn="just">
              <a:lnSpc>
                <a:spcPct val="90000"/>
              </a:lnSpc>
              <a:spcBef>
                <a:spcPts val="0"/>
              </a:spcBef>
              <a:spcAft>
                <a:spcPts val="0"/>
              </a:spcAft>
              <a:buClr>
                <a:schemeClr val="dk1"/>
              </a:buClr>
              <a:buSzPct val="100000"/>
              <a:buNone/>
            </a:pPr>
            <a:r>
              <a:t/>
            </a:r>
            <a:endParaRPr sz="2400">
              <a:latin typeface="Times New Roman"/>
              <a:ea typeface="Times New Roman"/>
              <a:cs typeface="Times New Roman"/>
              <a:sym typeface="Times New Roman"/>
            </a:endParaRPr>
          </a:p>
        </p:txBody>
      </p:sp>
      <p:pic>
        <p:nvPicPr>
          <p:cNvPr id="236" name="Google Shape;236;p24"/>
          <p:cNvPicPr preferRelativeResize="0"/>
          <p:nvPr/>
        </p:nvPicPr>
        <p:blipFill rotWithShape="1">
          <a:blip r:embed="rId3">
            <a:alphaModFix/>
          </a:blip>
          <a:srcRect b="0" l="0" r="0" t="0"/>
          <a:stretch/>
        </p:blipFill>
        <p:spPr>
          <a:xfrm>
            <a:off x="10218884" y="0"/>
            <a:ext cx="1668315" cy="122784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3514565ca48_1_12"/>
          <p:cNvSpPr txBox="1"/>
          <p:nvPr>
            <p:ph type="title"/>
          </p:nvPr>
        </p:nvSpPr>
        <p:spPr>
          <a:xfrm>
            <a:off x="838200" y="1365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IN">
                <a:latin typeface="Times New Roman"/>
                <a:ea typeface="Times New Roman"/>
                <a:cs typeface="Times New Roman"/>
                <a:sym typeface="Times New Roman"/>
              </a:rPr>
              <a:t>  FUTURE WORK</a:t>
            </a:r>
            <a:endParaRPr b="1">
              <a:latin typeface="Times New Roman"/>
              <a:ea typeface="Times New Roman"/>
              <a:cs typeface="Times New Roman"/>
              <a:sym typeface="Times New Roman"/>
            </a:endParaRPr>
          </a:p>
        </p:txBody>
      </p:sp>
      <p:sp>
        <p:nvSpPr>
          <p:cNvPr id="243" name="Google Shape;243;g3514565ca48_1_12"/>
          <p:cNvSpPr txBox="1"/>
          <p:nvPr>
            <p:ph idx="1" type="body"/>
          </p:nvPr>
        </p:nvSpPr>
        <p:spPr>
          <a:xfrm>
            <a:off x="838200" y="1520825"/>
            <a:ext cx="10515600" cy="4351200"/>
          </a:xfrm>
          <a:prstGeom prst="rect">
            <a:avLst/>
          </a:prstGeom>
        </p:spPr>
        <p:txBody>
          <a:bodyPr anchorCtr="0" anchor="t" bIns="45700" lIns="91425" spcFirstLastPara="1" rIns="91425" wrap="square" tIns="45700">
            <a:noAutofit/>
          </a:bodyPr>
          <a:lstStyle/>
          <a:p>
            <a:pPr indent="-349250" lvl="0" marL="457200" rtl="0" algn="just">
              <a:lnSpc>
                <a:spcPct val="115000"/>
              </a:lnSpc>
              <a:spcBef>
                <a:spcPts val="1200"/>
              </a:spcBef>
              <a:spcAft>
                <a:spcPts val="0"/>
              </a:spcAft>
              <a:buSzPts val="1900"/>
              <a:buFont typeface="Times New Roman"/>
              <a:buChar char="●"/>
            </a:pPr>
            <a:r>
              <a:rPr b="1" lang="en-IN" sz="1900">
                <a:latin typeface="Times New Roman"/>
                <a:ea typeface="Times New Roman"/>
                <a:cs typeface="Times New Roman"/>
                <a:sym typeface="Times New Roman"/>
              </a:rPr>
              <a:t>Multi-frequency support</a:t>
            </a:r>
            <a:r>
              <a:rPr lang="en-IN" sz="1900">
                <a:latin typeface="Times New Roman"/>
                <a:ea typeface="Times New Roman"/>
                <a:cs typeface="Times New Roman"/>
                <a:sym typeface="Times New Roman"/>
              </a:rPr>
              <a:t>: Adding support for multiple FM channels for different zones or departments.</a:t>
            </a:r>
            <a:br>
              <a:rPr lang="en-IN" sz="1900">
                <a:latin typeface="Times New Roman"/>
                <a:ea typeface="Times New Roman"/>
                <a:cs typeface="Times New Roman"/>
                <a:sym typeface="Times New Roman"/>
              </a:rPr>
            </a:br>
            <a:endParaRPr sz="1900">
              <a:latin typeface="Times New Roman"/>
              <a:ea typeface="Times New Roman"/>
              <a:cs typeface="Times New Roman"/>
              <a:sym typeface="Times New Roman"/>
            </a:endParaRPr>
          </a:p>
          <a:p>
            <a:pPr indent="-349250" lvl="0" marL="457200" rtl="0" algn="just">
              <a:lnSpc>
                <a:spcPct val="115000"/>
              </a:lnSpc>
              <a:spcBef>
                <a:spcPts val="0"/>
              </a:spcBef>
              <a:spcAft>
                <a:spcPts val="0"/>
              </a:spcAft>
              <a:buSzPts val="1900"/>
              <a:buFont typeface="Times New Roman"/>
              <a:buChar char="●"/>
            </a:pPr>
            <a:r>
              <a:rPr b="1" lang="en-IN" sz="1900">
                <a:latin typeface="Times New Roman"/>
                <a:ea typeface="Times New Roman"/>
                <a:cs typeface="Times New Roman"/>
                <a:sym typeface="Times New Roman"/>
              </a:rPr>
              <a:t>Digital display</a:t>
            </a:r>
            <a:r>
              <a:rPr lang="en-IN" sz="1900">
                <a:latin typeface="Times New Roman"/>
                <a:ea typeface="Times New Roman"/>
                <a:cs typeface="Times New Roman"/>
                <a:sym typeface="Times New Roman"/>
              </a:rPr>
              <a:t>: Integrating an LCD or OLED screen to display the current frequency or status.</a:t>
            </a:r>
            <a:br>
              <a:rPr lang="en-IN" sz="1900">
                <a:latin typeface="Times New Roman"/>
                <a:ea typeface="Times New Roman"/>
                <a:cs typeface="Times New Roman"/>
                <a:sym typeface="Times New Roman"/>
              </a:rPr>
            </a:br>
            <a:endParaRPr sz="1900">
              <a:latin typeface="Times New Roman"/>
              <a:ea typeface="Times New Roman"/>
              <a:cs typeface="Times New Roman"/>
              <a:sym typeface="Times New Roman"/>
            </a:endParaRPr>
          </a:p>
          <a:p>
            <a:pPr indent="-349250" lvl="0" marL="457200" rtl="0" algn="just">
              <a:lnSpc>
                <a:spcPct val="115000"/>
              </a:lnSpc>
              <a:spcBef>
                <a:spcPts val="0"/>
              </a:spcBef>
              <a:spcAft>
                <a:spcPts val="0"/>
              </a:spcAft>
              <a:buSzPts val="1900"/>
              <a:buFont typeface="Times New Roman"/>
              <a:buChar char="●"/>
            </a:pPr>
            <a:r>
              <a:rPr b="1" lang="en-IN" sz="1900">
                <a:latin typeface="Times New Roman"/>
                <a:ea typeface="Times New Roman"/>
                <a:cs typeface="Times New Roman"/>
                <a:sym typeface="Times New Roman"/>
              </a:rPr>
              <a:t>Audio recording module</a:t>
            </a:r>
            <a:r>
              <a:rPr lang="en-IN" sz="1900">
                <a:latin typeface="Times New Roman"/>
                <a:ea typeface="Times New Roman"/>
                <a:cs typeface="Times New Roman"/>
                <a:sym typeface="Times New Roman"/>
              </a:rPr>
              <a:t>: Implementing a feature to record and replay announcements automatically.</a:t>
            </a:r>
            <a:br>
              <a:rPr lang="en-IN" sz="1900">
                <a:latin typeface="Times New Roman"/>
                <a:ea typeface="Times New Roman"/>
                <a:cs typeface="Times New Roman"/>
                <a:sym typeface="Times New Roman"/>
              </a:rPr>
            </a:br>
            <a:endParaRPr sz="1900">
              <a:latin typeface="Times New Roman"/>
              <a:ea typeface="Times New Roman"/>
              <a:cs typeface="Times New Roman"/>
              <a:sym typeface="Times New Roman"/>
            </a:endParaRPr>
          </a:p>
          <a:p>
            <a:pPr indent="-349250" lvl="0" marL="457200" rtl="0" algn="just">
              <a:lnSpc>
                <a:spcPct val="115000"/>
              </a:lnSpc>
              <a:spcBef>
                <a:spcPts val="0"/>
              </a:spcBef>
              <a:spcAft>
                <a:spcPts val="0"/>
              </a:spcAft>
              <a:buSzPts val="1900"/>
              <a:buFont typeface="Times New Roman"/>
              <a:buChar char="●"/>
            </a:pPr>
            <a:r>
              <a:rPr b="1" lang="en-IN" sz="1900">
                <a:latin typeface="Times New Roman"/>
                <a:ea typeface="Times New Roman"/>
                <a:cs typeface="Times New Roman"/>
                <a:sym typeface="Times New Roman"/>
              </a:rPr>
              <a:t>Battery-powered operation</a:t>
            </a:r>
            <a:r>
              <a:rPr lang="en-IN" sz="1900">
                <a:latin typeface="Times New Roman"/>
                <a:ea typeface="Times New Roman"/>
                <a:cs typeface="Times New Roman"/>
                <a:sym typeface="Times New Roman"/>
              </a:rPr>
              <a:t>: Making the system fully portable by integrating rechargeable battery support.</a:t>
            </a:r>
            <a:br>
              <a:rPr lang="en-IN" sz="1900">
                <a:latin typeface="Times New Roman"/>
                <a:ea typeface="Times New Roman"/>
                <a:cs typeface="Times New Roman"/>
                <a:sym typeface="Times New Roman"/>
              </a:rPr>
            </a:br>
            <a:endParaRPr sz="1900">
              <a:latin typeface="Times New Roman"/>
              <a:ea typeface="Times New Roman"/>
              <a:cs typeface="Times New Roman"/>
              <a:sym typeface="Times New Roman"/>
            </a:endParaRPr>
          </a:p>
          <a:p>
            <a:pPr indent="-349250" lvl="0" marL="457200" rtl="0" algn="just">
              <a:lnSpc>
                <a:spcPct val="115000"/>
              </a:lnSpc>
              <a:spcBef>
                <a:spcPts val="0"/>
              </a:spcBef>
              <a:spcAft>
                <a:spcPts val="0"/>
              </a:spcAft>
              <a:buSzPts val="1900"/>
              <a:buFont typeface="Times New Roman"/>
              <a:buChar char="●"/>
            </a:pPr>
            <a:r>
              <a:rPr b="1" lang="en-IN" sz="1900">
                <a:latin typeface="Times New Roman"/>
                <a:ea typeface="Times New Roman"/>
                <a:cs typeface="Times New Roman"/>
                <a:sym typeface="Times New Roman"/>
              </a:rPr>
              <a:t>Remote frequency control</a:t>
            </a:r>
            <a:r>
              <a:rPr lang="en-IN" sz="1900">
                <a:latin typeface="Times New Roman"/>
                <a:ea typeface="Times New Roman"/>
                <a:cs typeface="Times New Roman"/>
                <a:sym typeface="Times New Roman"/>
              </a:rPr>
              <a:t>: Using wireless modules like Bluetooth or Wi-Fi to change the frequency remotely via a smartphone app.</a:t>
            </a:r>
            <a:br>
              <a:rPr lang="en-IN" sz="1900">
                <a:latin typeface="Times New Roman"/>
                <a:ea typeface="Times New Roman"/>
                <a:cs typeface="Times New Roman"/>
                <a:sym typeface="Times New Roman"/>
              </a:rPr>
            </a:br>
            <a:endParaRPr sz="1900">
              <a:latin typeface="Times New Roman"/>
              <a:ea typeface="Times New Roman"/>
              <a:cs typeface="Times New Roman"/>
              <a:sym typeface="Times New Roman"/>
            </a:endParaRPr>
          </a:p>
          <a:p>
            <a:pPr indent="-349250" lvl="0" marL="457200" rtl="0" algn="just">
              <a:lnSpc>
                <a:spcPct val="115000"/>
              </a:lnSpc>
              <a:spcBef>
                <a:spcPts val="0"/>
              </a:spcBef>
              <a:spcAft>
                <a:spcPts val="0"/>
              </a:spcAft>
              <a:buSzPts val="1900"/>
              <a:buFont typeface="Times New Roman"/>
              <a:buChar char="●"/>
            </a:pPr>
            <a:r>
              <a:rPr b="1" lang="en-IN" sz="1900">
                <a:latin typeface="Times New Roman"/>
                <a:ea typeface="Times New Roman"/>
                <a:cs typeface="Times New Roman"/>
                <a:sym typeface="Times New Roman"/>
              </a:rPr>
              <a:t>Integration with sensors</a:t>
            </a:r>
            <a:r>
              <a:rPr lang="en-IN" sz="1900">
                <a:latin typeface="Times New Roman"/>
                <a:ea typeface="Times New Roman"/>
                <a:cs typeface="Times New Roman"/>
                <a:sym typeface="Times New Roman"/>
              </a:rPr>
              <a:t>: Triggering emergency announcements based on sensor inputs (e.g., fire or motion detection).</a:t>
            </a:r>
            <a:endParaRPr sz="1900">
              <a:latin typeface="Times New Roman"/>
              <a:ea typeface="Times New Roman"/>
              <a:cs typeface="Times New Roman"/>
              <a:sym typeface="Times New Roman"/>
            </a:endParaRPr>
          </a:p>
          <a:p>
            <a:pPr indent="0" lvl="0" marL="0" rtl="0" algn="l">
              <a:spcBef>
                <a:spcPts val="1200"/>
              </a:spcBef>
              <a:spcAft>
                <a:spcPts val="0"/>
              </a:spcAft>
              <a:buNone/>
            </a:pPr>
            <a:r>
              <a:t/>
            </a:r>
            <a:endParaRPr sz="3500"/>
          </a:p>
        </p:txBody>
      </p:sp>
      <p:pic>
        <p:nvPicPr>
          <p:cNvPr id="244" name="Google Shape;244;g3514565ca48_1_12"/>
          <p:cNvPicPr preferRelativeResize="0"/>
          <p:nvPr/>
        </p:nvPicPr>
        <p:blipFill rotWithShape="1">
          <a:blip r:embed="rId3">
            <a:alphaModFix/>
          </a:blip>
          <a:srcRect b="0" l="0" r="0" t="0"/>
          <a:stretch/>
        </p:blipFill>
        <p:spPr>
          <a:xfrm>
            <a:off x="10364784" y="91175"/>
            <a:ext cx="1668315" cy="122784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350a34531b8_0_18"/>
          <p:cNvSpPr txBox="1"/>
          <p:nvPr>
            <p:ph type="title"/>
          </p:nvPr>
        </p:nvSpPr>
        <p:spPr>
          <a:xfrm>
            <a:off x="838200" y="365125"/>
            <a:ext cx="10515600" cy="838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IN">
                <a:latin typeface="Times New Roman"/>
                <a:ea typeface="Times New Roman"/>
                <a:cs typeface="Times New Roman"/>
                <a:sym typeface="Times New Roman"/>
              </a:rPr>
              <a:t>                          BUDGET DETAILS</a:t>
            </a:r>
            <a:endParaRPr b="1">
              <a:latin typeface="Times New Roman"/>
              <a:ea typeface="Times New Roman"/>
              <a:cs typeface="Times New Roman"/>
              <a:sym typeface="Times New Roman"/>
            </a:endParaRPr>
          </a:p>
        </p:txBody>
      </p:sp>
      <p:sp>
        <p:nvSpPr>
          <p:cNvPr id="251" name="Google Shape;251;g350a34531b8_0_18"/>
          <p:cNvSpPr txBox="1"/>
          <p:nvPr>
            <p:ph idx="1" type="body"/>
          </p:nvPr>
        </p:nvSpPr>
        <p:spPr>
          <a:xfrm>
            <a:off x="838200" y="1253400"/>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graphicFrame>
        <p:nvGraphicFramePr>
          <p:cNvPr id="252" name="Google Shape;252;g350a34531b8_0_18"/>
          <p:cNvGraphicFramePr/>
          <p:nvPr/>
        </p:nvGraphicFramePr>
        <p:xfrm>
          <a:off x="895350" y="1253400"/>
          <a:ext cx="3000000" cy="3000000"/>
        </p:xfrm>
        <a:graphic>
          <a:graphicData uri="http://schemas.openxmlformats.org/drawingml/2006/table">
            <a:tbl>
              <a:tblPr>
                <a:noFill/>
                <a:tableStyleId>{2EBB4734-9798-4810-B266-C683F6B9B504}</a:tableStyleId>
              </a:tblPr>
              <a:tblGrid>
                <a:gridCol w="3652750"/>
                <a:gridCol w="3866750"/>
                <a:gridCol w="2881800"/>
              </a:tblGrid>
              <a:tr h="381000">
                <a:tc>
                  <a:txBody>
                    <a:bodyPr/>
                    <a:lstStyle/>
                    <a:p>
                      <a:pPr indent="0" lvl="0" marL="0" rtl="0" algn="l">
                        <a:spcBef>
                          <a:spcPts val="0"/>
                        </a:spcBef>
                        <a:spcAft>
                          <a:spcPts val="0"/>
                        </a:spcAft>
                        <a:buNone/>
                      </a:pPr>
                      <a:r>
                        <a:rPr lang="en-IN"/>
                        <a:t> </a:t>
                      </a:r>
                      <a:r>
                        <a:rPr b="1" lang="en-IN"/>
                        <a:t>COMPONENT</a:t>
                      </a:r>
                      <a:endParaRPr b="1"/>
                    </a:p>
                  </a:txBody>
                  <a:tcPr marT="91425" marB="91425" marR="91425" marL="91425">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IN"/>
                        <a:t>QUANTITY</a:t>
                      </a:r>
                      <a:endParaRPr b="1"/>
                    </a:p>
                  </a:txBody>
                  <a:tcPr marT="91425" marB="91425" marR="91425" marL="91425">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a:t>PRICE</a:t>
                      </a:r>
                      <a:endParaRPr/>
                    </a:p>
                  </a:txBody>
                  <a:tcPr marT="91425" marB="91425" marR="91425" marL="91425">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Electret Condenser Microphone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IN" sz="1200">
                          <a:latin typeface="Times New Roman"/>
                          <a:ea typeface="Times New Roman"/>
                          <a:cs typeface="Times New Roman"/>
                          <a:sym typeface="Times New Roman"/>
                        </a:rPr>
                        <a:t>₹20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NPN Transistor(BC547)</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IN" sz="1200">
                          <a:latin typeface="Times New Roman"/>
                          <a:ea typeface="Times New Roman"/>
                          <a:cs typeface="Times New Roman"/>
                          <a:sym typeface="Times New Roman"/>
                        </a:rPr>
                        <a:t>₹20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Variable Capacitor (5–20 pF)</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IN" sz="1200">
                          <a:latin typeface="Times New Roman"/>
                          <a:ea typeface="Times New Roman"/>
                          <a:cs typeface="Times New Roman"/>
                          <a:sym typeface="Times New Roman"/>
                        </a:rPr>
                        <a:t>₹30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Copper Wire for Inductor</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20 cm</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IN"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Resistors (1kΩ, 10kΩ, 100Ω, etc)</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IN" sz="1200">
                          <a:latin typeface="Times New Roman"/>
                          <a:ea typeface="Times New Roman"/>
                          <a:cs typeface="Times New Roman"/>
                          <a:sym typeface="Times New Roman"/>
                        </a:rPr>
                        <a:t>₹15</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9V Battery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IN" sz="1200">
                          <a:latin typeface="Times New Roman"/>
                          <a:ea typeface="Times New Roman"/>
                          <a:cs typeface="Times New Roman"/>
                          <a:sym typeface="Times New Roman"/>
                        </a:rPr>
                        <a:t>₹20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9V Battery Clip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IN"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Antenna (copper wire)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20cm</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IN"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Breadboard</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IN" sz="1200">
                          <a:latin typeface="Times New Roman"/>
                          <a:ea typeface="Times New Roman"/>
                          <a:cs typeface="Times New Roman"/>
                          <a:sym typeface="Times New Roman"/>
                        </a:rPr>
                        <a:t>₹65</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Jumper Wires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IN" sz="1200">
                          <a:latin typeface="Times New Roman"/>
                          <a:ea typeface="Times New Roman"/>
                          <a:cs typeface="Times New Roman"/>
                          <a:sym typeface="Times New Roman"/>
                        </a:rPr>
                        <a:t>₹20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53" name="Google Shape;253;g350a34531b8_0_18"/>
          <p:cNvSpPr txBox="1"/>
          <p:nvPr/>
        </p:nvSpPr>
        <p:spPr>
          <a:xfrm>
            <a:off x="1258525" y="6146675"/>
            <a:ext cx="65844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500">
                <a:solidFill>
                  <a:schemeClr val="dk1"/>
                </a:solidFill>
                <a:latin typeface="Calibri"/>
                <a:ea typeface="Calibri"/>
                <a:cs typeface="Calibri"/>
                <a:sym typeface="Calibri"/>
              </a:rPr>
              <a:t>Total Cost: </a:t>
            </a:r>
            <a:r>
              <a:rPr lang="en-IN" sz="2500">
                <a:solidFill>
                  <a:schemeClr val="dk1"/>
                </a:solidFill>
                <a:latin typeface="Times New Roman"/>
                <a:ea typeface="Times New Roman"/>
                <a:cs typeface="Times New Roman"/>
                <a:sym typeface="Times New Roman"/>
              </a:rPr>
              <a:t>₹205</a:t>
            </a:r>
            <a:endParaRPr sz="2500">
              <a:solidFill>
                <a:schemeClr val="dk1"/>
              </a:solidFill>
              <a:latin typeface="Times New Roman"/>
              <a:ea typeface="Times New Roman"/>
              <a:cs typeface="Times New Roman"/>
              <a:sym typeface="Times New Roman"/>
            </a:endParaRPr>
          </a:p>
        </p:txBody>
      </p:sp>
      <p:pic>
        <p:nvPicPr>
          <p:cNvPr id="254" name="Google Shape;254;g350a34531b8_0_18"/>
          <p:cNvPicPr preferRelativeResize="0"/>
          <p:nvPr/>
        </p:nvPicPr>
        <p:blipFill rotWithShape="1">
          <a:blip r:embed="rId3">
            <a:alphaModFix/>
          </a:blip>
          <a:srcRect b="0" l="0" r="0" t="0"/>
          <a:stretch/>
        </p:blipFill>
        <p:spPr>
          <a:xfrm>
            <a:off x="10364775" y="91175"/>
            <a:ext cx="1668325" cy="912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350a34531b8_0_32"/>
          <p:cNvSpPr txBox="1"/>
          <p:nvPr>
            <p:ph type="title"/>
          </p:nvPr>
        </p:nvSpPr>
        <p:spPr>
          <a:xfrm>
            <a:off x="693100" y="438100"/>
            <a:ext cx="9566400" cy="692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en-IN">
                <a:latin typeface="Times New Roman"/>
                <a:ea typeface="Times New Roman"/>
                <a:cs typeface="Times New Roman"/>
                <a:sym typeface="Times New Roman"/>
              </a:rPr>
              <a:t>                         SDG’s Involved</a:t>
            </a:r>
            <a:endParaRPr b="1">
              <a:latin typeface="Times New Roman"/>
              <a:ea typeface="Times New Roman"/>
              <a:cs typeface="Times New Roman"/>
              <a:sym typeface="Times New Roman"/>
            </a:endParaRPr>
          </a:p>
        </p:txBody>
      </p:sp>
      <p:sp>
        <p:nvSpPr>
          <p:cNvPr id="261" name="Google Shape;261;g350a34531b8_0_32"/>
          <p:cNvSpPr txBox="1"/>
          <p:nvPr>
            <p:ph idx="1" type="body"/>
          </p:nvPr>
        </p:nvSpPr>
        <p:spPr>
          <a:xfrm>
            <a:off x="693100" y="1387875"/>
            <a:ext cx="10515600" cy="5306100"/>
          </a:xfrm>
          <a:prstGeom prst="rect">
            <a:avLst/>
          </a:prstGeom>
        </p:spPr>
        <p:txBody>
          <a:bodyPr anchorCtr="0" anchor="t" bIns="45700" lIns="91425" spcFirstLastPara="1" rIns="91425" wrap="square" tIns="45700">
            <a:noAutofit/>
          </a:bodyPr>
          <a:lstStyle/>
          <a:p>
            <a:pPr indent="0" lvl="0" marL="0" rtl="0" algn="just">
              <a:lnSpc>
                <a:spcPct val="115000"/>
              </a:lnSpc>
              <a:spcBef>
                <a:spcPts val="1200"/>
              </a:spcBef>
              <a:spcAft>
                <a:spcPts val="0"/>
              </a:spcAft>
              <a:buClr>
                <a:schemeClr val="dk1"/>
              </a:buClr>
              <a:buSzPts val="1100"/>
              <a:buFont typeface="Arial"/>
              <a:buNone/>
            </a:pPr>
            <a:r>
              <a:rPr lang="en-IN" sz="1600">
                <a:latin typeface="Times New Roman"/>
                <a:ea typeface="Times New Roman"/>
                <a:cs typeface="Times New Roman"/>
                <a:sym typeface="Times New Roman"/>
              </a:rPr>
              <a:t>The "FM based Wireless Public Announcement System" project is most closely related to the following United Nations Sustainable Development Goals (SDGs):</a:t>
            </a:r>
            <a:endParaRPr sz="16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b="1" lang="en-IN" sz="1600">
                <a:latin typeface="Times New Roman"/>
                <a:ea typeface="Times New Roman"/>
                <a:cs typeface="Times New Roman"/>
                <a:sym typeface="Times New Roman"/>
              </a:rPr>
              <a:t>SDG 9: Industry, Innovation, and Infrastructure</a:t>
            </a:r>
            <a:endParaRPr b="1" sz="16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600">
                <a:latin typeface="Times New Roman"/>
                <a:ea typeface="Times New Roman"/>
                <a:cs typeface="Times New Roman"/>
                <a:sym typeface="Times New Roman"/>
              </a:rPr>
              <a:t>How it's related:</a:t>
            </a:r>
            <a:endParaRPr sz="16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600">
                <a:latin typeface="Times New Roman"/>
                <a:ea typeface="Times New Roman"/>
                <a:cs typeface="Times New Roman"/>
                <a:sym typeface="Times New Roman"/>
              </a:rPr>
              <a:t>  Our project promotes the development of  innovative communication infrastructure, especially for public information dissemination in places with limited access to modern PA systems.</a:t>
            </a:r>
            <a:endParaRPr sz="16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600">
                <a:latin typeface="Times New Roman"/>
                <a:ea typeface="Times New Roman"/>
                <a:cs typeface="Times New Roman"/>
                <a:sym typeface="Times New Roman"/>
              </a:rPr>
              <a:t>   It's a low-cost, scalable, and wireless solution, which aligns with improving infrastructure and fostering innovation.</a:t>
            </a:r>
            <a:endParaRPr sz="16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t/>
            </a:r>
            <a:endParaRPr b="1" sz="16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b="1" lang="en-IN" sz="1600">
                <a:latin typeface="Times New Roman"/>
                <a:ea typeface="Times New Roman"/>
                <a:cs typeface="Times New Roman"/>
                <a:sym typeface="Times New Roman"/>
              </a:rPr>
              <a:t>SDG 11: Sustainable Cities and Communities</a:t>
            </a:r>
            <a:endParaRPr b="1" sz="16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600">
                <a:latin typeface="Times New Roman"/>
                <a:ea typeface="Times New Roman"/>
                <a:cs typeface="Times New Roman"/>
                <a:sym typeface="Times New Roman"/>
              </a:rPr>
              <a:t>How it's related:</a:t>
            </a:r>
            <a:endParaRPr sz="16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600">
                <a:latin typeface="Times New Roman"/>
                <a:ea typeface="Times New Roman"/>
                <a:cs typeface="Times New Roman"/>
                <a:sym typeface="Times New Roman"/>
              </a:rPr>
              <a:t>  This system can be used for public safety alerts, community announcements, and emergency broadcasting, especially in urban and rural areas where wired systems are not feasible.</a:t>
            </a:r>
            <a:endParaRPr sz="1600">
              <a:latin typeface="Times New Roman"/>
              <a:ea typeface="Times New Roman"/>
              <a:cs typeface="Times New Roman"/>
              <a:sym typeface="Times New Roman"/>
            </a:endParaRPr>
          </a:p>
          <a:p>
            <a:pPr indent="0" lvl="0" marL="0" rtl="0" algn="just">
              <a:lnSpc>
                <a:spcPct val="115000"/>
              </a:lnSpc>
              <a:spcBef>
                <a:spcPts val="1200"/>
              </a:spcBef>
              <a:spcAft>
                <a:spcPts val="1200"/>
              </a:spcAft>
              <a:buClr>
                <a:schemeClr val="dk1"/>
              </a:buClr>
              <a:buSzPts val="1100"/>
              <a:buFont typeface="Arial"/>
              <a:buNone/>
            </a:pPr>
            <a:r>
              <a:rPr lang="en-IN" sz="1600">
                <a:latin typeface="Times New Roman"/>
                <a:ea typeface="Times New Roman"/>
                <a:cs typeface="Times New Roman"/>
                <a:sym typeface="Times New Roman"/>
              </a:rPr>
              <a:t>  Supports the goal of making cities inclusive, safe, resilient, and sustainable  by ensuring timely information reaches everyone.</a:t>
            </a:r>
            <a:endParaRPr sz="1600">
              <a:latin typeface="Times New Roman"/>
              <a:ea typeface="Times New Roman"/>
              <a:cs typeface="Times New Roman"/>
              <a:sym typeface="Times New Roman"/>
            </a:endParaRPr>
          </a:p>
        </p:txBody>
      </p:sp>
      <p:pic>
        <p:nvPicPr>
          <p:cNvPr id="262" name="Google Shape;262;g350a34531b8_0_32"/>
          <p:cNvPicPr preferRelativeResize="0"/>
          <p:nvPr/>
        </p:nvPicPr>
        <p:blipFill rotWithShape="1">
          <a:blip r:embed="rId3">
            <a:alphaModFix/>
          </a:blip>
          <a:srcRect b="0" l="0" r="0" t="0"/>
          <a:stretch/>
        </p:blipFill>
        <p:spPr>
          <a:xfrm>
            <a:off x="10364775" y="91175"/>
            <a:ext cx="1668325" cy="912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35163441574_0_0"/>
          <p:cNvSpPr txBox="1"/>
          <p:nvPr>
            <p:ph type="title"/>
          </p:nvPr>
        </p:nvSpPr>
        <p:spPr>
          <a:xfrm>
            <a:off x="838200" y="669925"/>
            <a:ext cx="10515600" cy="687900"/>
          </a:xfrm>
          <a:prstGeom prst="rect">
            <a:avLst/>
          </a:prstGeom>
        </p:spPr>
        <p:txBody>
          <a:bodyPr anchorCtr="0" anchor="ctr" bIns="45700" lIns="91425" spcFirstLastPara="1" rIns="91425" wrap="square" tIns="45700">
            <a:spAutoFit/>
          </a:bodyPr>
          <a:lstStyle/>
          <a:p>
            <a:pPr indent="0" lvl="0" marL="0" rtl="0" algn="ctr">
              <a:spcBef>
                <a:spcPts val="0"/>
              </a:spcBef>
              <a:spcAft>
                <a:spcPts val="0"/>
              </a:spcAft>
              <a:buNone/>
            </a:pPr>
            <a:r>
              <a:rPr lang="en-IN" sz="4300">
                <a:latin typeface="Times New Roman"/>
                <a:ea typeface="Times New Roman"/>
                <a:cs typeface="Times New Roman"/>
                <a:sym typeface="Times New Roman"/>
              </a:rPr>
              <a:t>VIDEO DEMONSTRATION</a:t>
            </a:r>
            <a:endParaRPr sz="4300">
              <a:latin typeface="Times New Roman"/>
              <a:ea typeface="Times New Roman"/>
              <a:cs typeface="Times New Roman"/>
              <a:sym typeface="Times New Roman"/>
            </a:endParaRPr>
          </a:p>
        </p:txBody>
      </p:sp>
      <p:pic>
        <p:nvPicPr>
          <p:cNvPr id="269" name="Google Shape;269;g35163441574_0_0"/>
          <p:cNvPicPr preferRelativeResize="0"/>
          <p:nvPr/>
        </p:nvPicPr>
        <p:blipFill rotWithShape="1">
          <a:blip r:embed="rId3">
            <a:alphaModFix/>
          </a:blip>
          <a:srcRect b="0" l="0" r="0" t="0"/>
          <a:stretch/>
        </p:blipFill>
        <p:spPr>
          <a:xfrm>
            <a:off x="10364775" y="0"/>
            <a:ext cx="1668325" cy="1258525"/>
          </a:xfrm>
          <a:prstGeom prst="rect">
            <a:avLst/>
          </a:prstGeom>
          <a:noFill/>
          <a:ln>
            <a:noFill/>
          </a:ln>
        </p:spPr>
      </p:pic>
      <p:pic>
        <p:nvPicPr>
          <p:cNvPr id="270" name="Google Shape;270;g35163441574_0_0" title="VID-20250428-WA0003.mp4">
            <a:hlinkClick r:id="rId4"/>
          </p:cNvPr>
          <p:cNvPicPr preferRelativeResize="0"/>
          <p:nvPr/>
        </p:nvPicPr>
        <p:blipFill>
          <a:blip r:embed="rId5">
            <a:alphaModFix/>
          </a:blip>
          <a:stretch>
            <a:fillRect/>
          </a:stretch>
        </p:blipFill>
        <p:spPr>
          <a:xfrm>
            <a:off x="2462325" y="1931075"/>
            <a:ext cx="7514600" cy="4616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IN" sz="4000">
                <a:latin typeface="Times New Roman"/>
                <a:ea typeface="Times New Roman"/>
                <a:cs typeface="Times New Roman"/>
                <a:sym typeface="Times New Roman"/>
              </a:rPr>
              <a:t>REFERENCES</a:t>
            </a:r>
            <a:endParaRPr/>
          </a:p>
        </p:txBody>
      </p:sp>
      <p:sp>
        <p:nvSpPr>
          <p:cNvPr id="276" name="Google Shape;276;p25"/>
          <p:cNvSpPr txBox="1"/>
          <p:nvPr>
            <p:ph idx="1" type="body"/>
          </p:nvPr>
        </p:nvSpPr>
        <p:spPr>
          <a:xfrm>
            <a:off x="838200" y="1398824"/>
            <a:ext cx="10515600" cy="5058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1. H. Ma, Y. Fang, P. Chen, and Y. Li, "Reconfigurable Intelligent Surface-aided M-ary FM-DCSK System: A New Design for Noncoherent Chaos-based Communication," IEEE Transactions on Vehicular Technology, vol. 72, no. 4, pp. 4829–4843, Apr. 2023. [Online]. Available: https://arxiv.org/abs/2206.07997​Google Scholar</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2. K. Banerjee, S. Karmakar, A. Chakraborty, M. M. Jha, S. Ghosh, and A. Bose, "Wireless Smart Public Announcement System Using Bluetooth Technology," Advanced Scientific Research, vol. 7, no. 2, pp. 1–8, 2024. [Online]. Available: https://zenodo.org/records/12696932​Zenodo+1Zenodo+1</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3. A. Pandey, R. Asim, K. Mengal, M. Varvello, and Y. Zaki, "SONIC: Connect the Unconnected via FM Radio &amp; SMS," in Proceedings of the 20th International Conference on Emerging Networking EXperiments (CoNEXT '24), Los Angeles, CA, USA, Dec. 2024, pp. 41–47. [Online]. Available: https://arxiv.org/abs/2407.01738​NYU Scholars+1Google Scholar+1</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pic>
        <p:nvPicPr>
          <p:cNvPr id="277" name="Google Shape;277;p25"/>
          <p:cNvPicPr preferRelativeResize="0"/>
          <p:nvPr/>
        </p:nvPicPr>
        <p:blipFill rotWithShape="1">
          <a:blip r:embed="rId3">
            <a:alphaModFix/>
          </a:blip>
          <a:srcRect b="0" l="0" r="0" t="0"/>
          <a:stretch/>
        </p:blipFill>
        <p:spPr>
          <a:xfrm>
            <a:off x="10218884" y="0"/>
            <a:ext cx="1668315" cy="122784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type="title"/>
          </p:nvPr>
        </p:nvSpPr>
        <p:spPr>
          <a:xfrm>
            <a:off x="838200" y="2374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IN" sz="4000">
                <a:latin typeface="Times New Roman"/>
                <a:ea typeface="Times New Roman"/>
                <a:cs typeface="Times New Roman"/>
                <a:sym typeface="Times New Roman"/>
              </a:rPr>
              <a:t>INTRODUCTION</a:t>
            </a:r>
            <a:endParaRPr sz="4000"/>
          </a:p>
        </p:txBody>
      </p:sp>
      <p:sp>
        <p:nvSpPr>
          <p:cNvPr id="103" name="Google Shape;103;p3"/>
          <p:cNvSpPr txBox="1"/>
          <p:nvPr>
            <p:ph idx="1" type="body"/>
          </p:nvPr>
        </p:nvSpPr>
        <p:spPr>
          <a:xfrm>
            <a:off x="838200" y="1563125"/>
            <a:ext cx="10515600" cy="4711200"/>
          </a:xfrm>
          <a:prstGeom prst="rect">
            <a:avLst/>
          </a:prstGeom>
          <a:noFill/>
          <a:ln>
            <a:noFill/>
          </a:ln>
        </p:spPr>
        <p:txBody>
          <a:bodyPr anchorCtr="0" anchor="t" bIns="45700" lIns="91425" spcFirstLastPara="1" rIns="91425" wrap="square" tIns="45700">
            <a:normAutofit lnSpcReduction="10000"/>
          </a:bodyPr>
          <a:lstStyle/>
          <a:p>
            <a:pPr indent="-381000" lvl="0" marL="457200" rtl="0" algn="just">
              <a:lnSpc>
                <a:spcPct val="90000"/>
              </a:lnSpc>
              <a:spcBef>
                <a:spcPts val="1000"/>
              </a:spcBef>
              <a:spcAft>
                <a:spcPts val="0"/>
              </a:spcAft>
              <a:buSzPts val="2400"/>
              <a:buFont typeface="Times New Roman"/>
              <a:buChar char="•"/>
            </a:pPr>
            <a:r>
              <a:rPr lang="en-IN" sz="2400">
                <a:latin typeface="Times New Roman"/>
                <a:ea typeface="Times New Roman"/>
                <a:cs typeface="Times New Roman"/>
                <a:sym typeface="Times New Roman"/>
              </a:rPr>
              <a:t>A Public Announcement (PA) system is widely used to convey messages to a large audience quickly and clearly.</a:t>
            </a:r>
            <a:endParaRPr sz="24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381000" lvl="0" marL="457200" rtl="0" algn="just">
              <a:lnSpc>
                <a:spcPct val="90000"/>
              </a:lnSpc>
              <a:spcBef>
                <a:spcPts val="1000"/>
              </a:spcBef>
              <a:spcAft>
                <a:spcPts val="0"/>
              </a:spcAft>
              <a:buSzPts val="2400"/>
              <a:buFont typeface="Times New Roman"/>
              <a:buChar char="•"/>
            </a:pPr>
            <a:r>
              <a:rPr lang="en-IN" sz="2400">
                <a:latin typeface="Times New Roman"/>
                <a:ea typeface="Times New Roman"/>
                <a:cs typeface="Times New Roman"/>
                <a:sym typeface="Times New Roman"/>
              </a:rPr>
              <a:t>Traditional PA systems rely on wired infrastructure, which can be costly, complex, and inflexible.</a:t>
            </a:r>
            <a:endParaRPr sz="24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381000" lvl="0" marL="457200" rtl="0" algn="just">
              <a:lnSpc>
                <a:spcPct val="90000"/>
              </a:lnSpc>
              <a:spcBef>
                <a:spcPts val="1000"/>
              </a:spcBef>
              <a:spcAft>
                <a:spcPts val="0"/>
              </a:spcAft>
              <a:buSzPts val="2400"/>
              <a:buFont typeface="Times New Roman"/>
              <a:buChar char="•"/>
            </a:pPr>
            <a:r>
              <a:rPr lang="en-IN" sz="2400">
                <a:latin typeface="Times New Roman"/>
                <a:ea typeface="Times New Roman"/>
                <a:cs typeface="Times New Roman"/>
                <a:sym typeface="Times New Roman"/>
              </a:rPr>
              <a:t>This project introduces a wireless FM-based PA system that uses Frequency Modulation (FM) to transmit audio signals without cables.</a:t>
            </a:r>
            <a:endParaRPr sz="24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381000" lvl="0" marL="457200" rtl="0" algn="just">
              <a:lnSpc>
                <a:spcPct val="90000"/>
              </a:lnSpc>
              <a:spcBef>
                <a:spcPts val="1000"/>
              </a:spcBef>
              <a:spcAft>
                <a:spcPts val="0"/>
              </a:spcAft>
              <a:buSzPts val="2400"/>
              <a:buFont typeface="Times New Roman"/>
              <a:buChar char="•"/>
            </a:pPr>
            <a:r>
              <a:rPr lang="en-IN" sz="2400">
                <a:latin typeface="Times New Roman"/>
                <a:ea typeface="Times New Roman"/>
                <a:cs typeface="Times New Roman"/>
                <a:sym typeface="Times New Roman"/>
              </a:rPr>
              <a:t>The proposed system is ideal for schools, colleges, public events, and emergency announcements, offering a cost-effective and portable alternative to conventional setups.</a:t>
            </a:r>
            <a:endParaRPr sz="2400">
              <a:latin typeface="Times New Roman"/>
              <a:ea typeface="Times New Roman"/>
              <a:cs typeface="Times New Roman"/>
              <a:sym typeface="Times New Roman"/>
            </a:endParaRPr>
          </a:p>
        </p:txBody>
      </p:sp>
      <p:pic>
        <p:nvPicPr>
          <p:cNvPr id="104" name="Google Shape;104;p3"/>
          <p:cNvPicPr preferRelativeResize="0"/>
          <p:nvPr/>
        </p:nvPicPr>
        <p:blipFill rotWithShape="1">
          <a:blip r:embed="rId3">
            <a:alphaModFix/>
          </a:blip>
          <a:srcRect b="0" l="0" r="0" t="0"/>
          <a:stretch/>
        </p:blipFill>
        <p:spPr>
          <a:xfrm>
            <a:off x="10218884" y="0"/>
            <a:ext cx="1668315" cy="122784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IN" sz="4000">
                <a:latin typeface="Times New Roman"/>
                <a:ea typeface="Times New Roman"/>
                <a:cs typeface="Times New Roman"/>
                <a:sym typeface="Times New Roman"/>
              </a:rPr>
              <a:t>MOTIVATION AND OBJECTIVE </a:t>
            </a:r>
            <a:endParaRPr/>
          </a:p>
        </p:txBody>
      </p:sp>
      <p:sp>
        <p:nvSpPr>
          <p:cNvPr id="110" name="Google Shape;110;p4"/>
          <p:cNvSpPr txBox="1"/>
          <p:nvPr>
            <p:ph idx="1" type="body"/>
          </p:nvPr>
        </p:nvSpPr>
        <p:spPr>
          <a:xfrm>
            <a:off x="838200" y="1825625"/>
            <a:ext cx="10515600" cy="4640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IN" sz="2400">
                <a:latin typeface="Times New Roman"/>
                <a:ea typeface="Times New Roman"/>
                <a:cs typeface="Times New Roman"/>
                <a:sym typeface="Times New Roman"/>
              </a:rPr>
              <a:t>MOTIVATION:</a:t>
            </a:r>
            <a:endParaRPr/>
          </a:p>
          <a:p>
            <a:pPr indent="-381000" lvl="0" marL="457200" rtl="0" algn="just">
              <a:lnSpc>
                <a:spcPct val="90000"/>
              </a:lnSpc>
              <a:spcBef>
                <a:spcPts val="1000"/>
              </a:spcBef>
              <a:spcAft>
                <a:spcPts val="0"/>
              </a:spcAft>
              <a:buSzPts val="2400"/>
              <a:buFont typeface="Times New Roman"/>
              <a:buChar char="•"/>
            </a:pPr>
            <a:r>
              <a:rPr lang="en-IN" sz="2400">
                <a:latin typeface="Times New Roman"/>
                <a:ea typeface="Times New Roman"/>
                <a:cs typeface="Times New Roman"/>
                <a:sym typeface="Times New Roman"/>
              </a:rPr>
              <a:t>Wired PA systems are often difficult to install and maintain, especially in large or outdoor environments.</a:t>
            </a:r>
            <a:endParaRPr sz="2400">
              <a:latin typeface="Times New Roman"/>
              <a:ea typeface="Times New Roman"/>
              <a:cs typeface="Times New Roman"/>
              <a:sym typeface="Times New Roman"/>
            </a:endParaRPr>
          </a:p>
          <a:p>
            <a:pPr indent="-381000" lvl="0" marL="457200" rtl="0" algn="just">
              <a:lnSpc>
                <a:spcPct val="9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There's a growing demand for flexible and portable solutions for public communication.</a:t>
            </a:r>
            <a:endParaRPr sz="2400">
              <a:latin typeface="Times New Roman"/>
              <a:ea typeface="Times New Roman"/>
              <a:cs typeface="Times New Roman"/>
              <a:sym typeface="Times New Roman"/>
            </a:endParaRPr>
          </a:p>
          <a:p>
            <a:pPr indent="-381000" lvl="0" marL="457200" rtl="0" algn="just">
              <a:lnSpc>
                <a:spcPct val="9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Using FM transmission allows long-range, clear audio delivery with minimal infrastructure.</a:t>
            </a:r>
            <a:endParaRPr sz="2400">
              <a:latin typeface="Times New Roman"/>
              <a:ea typeface="Times New Roman"/>
              <a:cs typeface="Times New Roman"/>
              <a:sym typeface="Times New Roman"/>
            </a:endParaRPr>
          </a:p>
          <a:p>
            <a:pPr indent="-381000" lvl="0" marL="457200" rtl="0" algn="just">
              <a:lnSpc>
                <a:spcPct val="9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The system reduces costs by eliminating the need for extensive wiring and fixed installations.</a:t>
            </a:r>
            <a:endParaRPr sz="2400">
              <a:latin typeface="Times New Roman"/>
              <a:ea typeface="Times New Roman"/>
              <a:cs typeface="Times New Roman"/>
              <a:sym typeface="Times New Roman"/>
            </a:endParaRPr>
          </a:p>
          <a:p>
            <a:pPr indent="-381000" lvl="0" marL="457200" rtl="0" algn="just">
              <a:lnSpc>
                <a:spcPct val="9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Inspired by real-world needs in educational institutions, public venues, and emergency response, this project aims to offer a simple, scalable, and reliable alternative.</a:t>
            </a:r>
            <a:endParaRPr sz="2400">
              <a:latin typeface="Times New Roman"/>
              <a:ea typeface="Times New Roman"/>
              <a:cs typeface="Times New Roman"/>
              <a:sym typeface="Times New Roman"/>
            </a:endParaRPr>
          </a:p>
          <a:p>
            <a:pPr indent="0" lvl="0" marL="457200" rtl="0" algn="just">
              <a:lnSpc>
                <a:spcPct val="90000"/>
              </a:lnSpc>
              <a:spcBef>
                <a:spcPts val="1000"/>
              </a:spcBef>
              <a:spcAft>
                <a:spcPts val="0"/>
              </a:spcAft>
              <a:buSzPts val="1800"/>
              <a:buNone/>
            </a:pPr>
            <a:r>
              <a:t/>
            </a:r>
            <a:endParaRPr sz="2400">
              <a:latin typeface="Times New Roman"/>
              <a:ea typeface="Times New Roman"/>
              <a:cs typeface="Times New Roman"/>
              <a:sym typeface="Times New Roman"/>
            </a:endParaRPr>
          </a:p>
        </p:txBody>
      </p:sp>
      <p:sp>
        <p:nvSpPr>
          <p:cNvPr id="111" name="Google Shape;111;p4"/>
          <p:cNvSpPr txBox="1"/>
          <p:nvPr/>
        </p:nvSpPr>
        <p:spPr>
          <a:xfrm>
            <a:off x="3047215" y="2000195"/>
            <a:ext cx="609442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112" name="Google Shape;112;p4"/>
          <p:cNvPicPr preferRelativeResize="0"/>
          <p:nvPr/>
        </p:nvPicPr>
        <p:blipFill rotWithShape="1">
          <a:blip r:embed="rId3">
            <a:alphaModFix/>
          </a:blip>
          <a:srcRect b="0" l="0" r="0" t="0"/>
          <a:stretch/>
        </p:blipFill>
        <p:spPr>
          <a:xfrm>
            <a:off x="10218884" y="0"/>
            <a:ext cx="1668315" cy="122784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5"/>
          <p:cNvSpPr txBox="1"/>
          <p:nvPr>
            <p:ph idx="1" type="body"/>
          </p:nvPr>
        </p:nvSpPr>
        <p:spPr>
          <a:xfrm>
            <a:off x="710525" y="1041325"/>
            <a:ext cx="10515600" cy="5094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IN" sz="2400">
                <a:latin typeface="Times New Roman"/>
                <a:ea typeface="Times New Roman"/>
                <a:cs typeface="Times New Roman"/>
                <a:sym typeface="Times New Roman"/>
              </a:rPr>
              <a:t>OBJECTIVE:</a:t>
            </a:r>
            <a:endParaRPr/>
          </a:p>
          <a:p>
            <a:pPr indent="-228600" lvl="0" marL="228600" rtl="0" algn="just">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To design and implement a wireless public announcement system using FM transmission.</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To eliminate the need for wired infrastructure, increasing system portability and ease of deployment.</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To ensure reliable audio communication over a practical distance with minimal interference.</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To explore a cost-effective solution for announcements in schools, colleges, and public spaces.</a:t>
            </a:r>
            <a:endParaRPr sz="2400">
              <a:latin typeface="Times New Roman"/>
              <a:ea typeface="Times New Roman"/>
              <a:cs typeface="Times New Roman"/>
              <a:sym typeface="Times New Roman"/>
            </a:endParaRPr>
          </a:p>
          <a:p>
            <a:pPr indent="0" lvl="0" marL="228600" rtl="0" algn="just">
              <a:lnSpc>
                <a:spcPct val="90000"/>
              </a:lnSpc>
              <a:spcBef>
                <a:spcPts val="1000"/>
              </a:spcBef>
              <a:spcAft>
                <a:spcPts val="0"/>
              </a:spcAft>
              <a:buSzPts val="1800"/>
              <a:buNone/>
            </a:pPr>
            <a:r>
              <a:t/>
            </a:r>
            <a:endParaRPr sz="2400">
              <a:latin typeface="Times New Roman"/>
              <a:ea typeface="Times New Roman"/>
              <a:cs typeface="Times New Roman"/>
              <a:sym typeface="Times New Roman"/>
            </a:endParaRPr>
          </a:p>
        </p:txBody>
      </p:sp>
      <p:pic>
        <p:nvPicPr>
          <p:cNvPr id="118" name="Google Shape;118;p5"/>
          <p:cNvPicPr preferRelativeResize="0"/>
          <p:nvPr/>
        </p:nvPicPr>
        <p:blipFill rotWithShape="1">
          <a:blip r:embed="rId3">
            <a:alphaModFix/>
          </a:blip>
          <a:srcRect b="0" l="0" r="0" t="0"/>
          <a:stretch/>
        </p:blipFill>
        <p:spPr>
          <a:xfrm>
            <a:off x="10218884" y="0"/>
            <a:ext cx="1668315" cy="122784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6"/>
          <p:cNvSpPr txBox="1"/>
          <p:nvPr>
            <p:ph type="title"/>
          </p:nvPr>
        </p:nvSpPr>
        <p:spPr>
          <a:xfrm>
            <a:off x="838200" y="250327"/>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IN" sz="4000">
                <a:latin typeface="Times New Roman"/>
                <a:ea typeface="Times New Roman"/>
                <a:cs typeface="Times New Roman"/>
                <a:sym typeface="Times New Roman"/>
              </a:rPr>
              <a:t>LITERATURE REVIEW</a:t>
            </a:r>
            <a:endParaRPr/>
          </a:p>
        </p:txBody>
      </p:sp>
      <p:pic>
        <p:nvPicPr>
          <p:cNvPr id="124" name="Google Shape;124;p6"/>
          <p:cNvPicPr preferRelativeResize="0"/>
          <p:nvPr/>
        </p:nvPicPr>
        <p:blipFill rotWithShape="1">
          <a:blip r:embed="rId3">
            <a:alphaModFix/>
          </a:blip>
          <a:srcRect b="0" l="0" r="0" t="0"/>
          <a:stretch/>
        </p:blipFill>
        <p:spPr>
          <a:xfrm>
            <a:off x="10218884" y="0"/>
            <a:ext cx="1668315" cy="1227841"/>
          </a:xfrm>
          <a:prstGeom prst="rect">
            <a:avLst/>
          </a:prstGeom>
          <a:noFill/>
          <a:ln>
            <a:noFill/>
          </a:ln>
        </p:spPr>
      </p:pic>
      <p:graphicFrame>
        <p:nvGraphicFramePr>
          <p:cNvPr id="125" name="Google Shape;125;p6"/>
          <p:cNvGraphicFramePr/>
          <p:nvPr/>
        </p:nvGraphicFramePr>
        <p:xfrm>
          <a:off x="838200" y="1418625"/>
          <a:ext cx="3000000" cy="3000000"/>
        </p:xfrm>
        <a:graphic>
          <a:graphicData uri="http://schemas.openxmlformats.org/drawingml/2006/table">
            <a:tbl>
              <a:tblPr>
                <a:noFill/>
                <a:tableStyleId>{54448A60-5F2A-4214-8B1B-0A628148784B}</a:tableStyleId>
              </a:tblPr>
              <a:tblGrid>
                <a:gridCol w="1513875"/>
                <a:gridCol w="2790625"/>
                <a:gridCol w="2644700"/>
                <a:gridCol w="3337800"/>
              </a:tblGrid>
              <a:tr h="381000">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t>YEAR</a:t>
                      </a:r>
                      <a:endParaRPr sz="18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t>TITLE</a:t>
                      </a:r>
                      <a:endParaRPr sz="18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t>AUTHORS</a:t>
                      </a:r>
                      <a:endParaRPr sz="18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t>KEY TAKEAWAYS</a:t>
                      </a:r>
                      <a:endParaRPr sz="18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t>2022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t>Reconfigurable Intelligent Surface-aided M-ary FM-DCSK System: A New Design for Noncoherent Chaos-based Communication</a:t>
                      </a:r>
                      <a:endParaRPr sz="13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t>Huan Ma, Yi Fang, Pingping Chen, Yonghui Li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t>Introduced a novel RIS-assisted FM-DCSK system that enhances noncoherent communication without requiring channel state information, offering low-cost and reliable wireless communication suitable for PA systems.</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t>2023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t>Wireless Smart Public Announcement System Using Bluetooth Technology</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t>Khushi Banerjee, Sumanta Karmakar, Dr. Ashmi Chakraborty, Mausam Mihir Jha, Sanjana Ghosh, Anirban Bose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t>Developed a Bluetooth-based smart PA system enabling personalized and location-based announcements, demonstrating efficient dissemination of information in public spaces.</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t>2024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t>SONIC: Connect the Unconnected via FM Radio &amp; SMS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t>Ayush Pandey, Rohail Asim, Khalid Mengal, Matteo Varvello, Yasir Zaki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t>Presented a system leveraging FM radio and SMS to disseminate web content, highlighting the potential of FM radio in reaching areas with limited internet connectivity, which can be adapted for PA systems.</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IN" sz="4000">
                <a:latin typeface="Times New Roman"/>
                <a:ea typeface="Times New Roman"/>
                <a:cs typeface="Times New Roman"/>
                <a:sym typeface="Times New Roman"/>
              </a:rPr>
              <a:t>PROBLEM STATEMENT </a:t>
            </a:r>
            <a:endParaRPr/>
          </a:p>
        </p:txBody>
      </p:sp>
      <p:sp>
        <p:nvSpPr>
          <p:cNvPr id="131" name="Google Shape;131;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81000" lvl="0" marL="457200" rtl="0" algn="just">
              <a:lnSpc>
                <a:spcPct val="90000"/>
              </a:lnSpc>
              <a:spcBef>
                <a:spcPts val="1000"/>
              </a:spcBef>
              <a:spcAft>
                <a:spcPts val="0"/>
              </a:spcAft>
              <a:buSzPts val="2400"/>
              <a:buFont typeface="Times New Roman"/>
              <a:buChar char="•"/>
            </a:pPr>
            <a:r>
              <a:rPr lang="en-IN" sz="2400">
                <a:latin typeface="Times New Roman"/>
                <a:ea typeface="Times New Roman"/>
                <a:cs typeface="Times New Roman"/>
                <a:sym typeface="Times New Roman"/>
              </a:rPr>
              <a:t>Traditional public announcement systems rely heavily on wired infrastructure, which can be expensive, difficult to install, and lacks flexibility.</a:t>
            </a:r>
            <a:endParaRPr sz="2400">
              <a:latin typeface="Times New Roman"/>
              <a:ea typeface="Times New Roman"/>
              <a:cs typeface="Times New Roman"/>
              <a:sym typeface="Times New Roman"/>
            </a:endParaRPr>
          </a:p>
          <a:p>
            <a:pPr indent="-381000" lvl="0" marL="457200" rtl="0" algn="just">
              <a:lnSpc>
                <a:spcPct val="9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In large campuses or temporary event setups, laying cables is impractical and time-consuming.</a:t>
            </a:r>
            <a:endParaRPr sz="2400">
              <a:latin typeface="Times New Roman"/>
              <a:ea typeface="Times New Roman"/>
              <a:cs typeface="Times New Roman"/>
              <a:sym typeface="Times New Roman"/>
            </a:endParaRPr>
          </a:p>
          <a:p>
            <a:pPr indent="-381000" lvl="0" marL="457200" rtl="0" algn="just">
              <a:lnSpc>
                <a:spcPct val="9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Existing wireless solutions often suffer from limited range, poor audio clarity, or high implementation costs.</a:t>
            </a:r>
            <a:endParaRPr sz="2400">
              <a:latin typeface="Times New Roman"/>
              <a:ea typeface="Times New Roman"/>
              <a:cs typeface="Times New Roman"/>
              <a:sym typeface="Times New Roman"/>
            </a:endParaRPr>
          </a:p>
          <a:p>
            <a:pPr indent="-381000" lvl="0" marL="457200" rtl="0" algn="just">
              <a:lnSpc>
                <a:spcPct val="9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There is a need for a cost-effective, reliable, and portable public announcement system that can broadcast messages wirelessly over a wide area using commonly available technology.</a:t>
            </a:r>
            <a:endParaRPr sz="2400">
              <a:latin typeface="Times New Roman"/>
              <a:ea typeface="Times New Roman"/>
              <a:cs typeface="Times New Roman"/>
              <a:sym typeface="Times New Roman"/>
            </a:endParaRPr>
          </a:p>
        </p:txBody>
      </p:sp>
      <p:pic>
        <p:nvPicPr>
          <p:cNvPr id="132" name="Google Shape;132;p7"/>
          <p:cNvPicPr preferRelativeResize="0"/>
          <p:nvPr/>
        </p:nvPicPr>
        <p:blipFill rotWithShape="1">
          <a:blip r:embed="rId3">
            <a:alphaModFix/>
          </a:blip>
          <a:srcRect b="0" l="0" r="0" t="0"/>
          <a:stretch/>
        </p:blipFill>
        <p:spPr>
          <a:xfrm>
            <a:off x="10218884" y="0"/>
            <a:ext cx="1668315" cy="12278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IN" sz="4000">
                <a:latin typeface="Times New Roman"/>
                <a:ea typeface="Times New Roman"/>
                <a:cs typeface="Times New Roman"/>
                <a:sym typeface="Times New Roman"/>
              </a:rPr>
              <a:t>BLOCK DIAGRAM </a:t>
            </a:r>
            <a:endParaRPr/>
          </a:p>
        </p:txBody>
      </p:sp>
      <p:pic>
        <p:nvPicPr>
          <p:cNvPr id="138" name="Google Shape;138;p8"/>
          <p:cNvPicPr preferRelativeResize="0"/>
          <p:nvPr/>
        </p:nvPicPr>
        <p:blipFill rotWithShape="1">
          <a:blip r:embed="rId3">
            <a:alphaModFix/>
          </a:blip>
          <a:srcRect b="0" l="0" r="0" t="0"/>
          <a:stretch/>
        </p:blipFill>
        <p:spPr>
          <a:xfrm>
            <a:off x="10218884" y="0"/>
            <a:ext cx="1668315" cy="1227841"/>
          </a:xfrm>
          <a:prstGeom prst="rect">
            <a:avLst/>
          </a:prstGeom>
          <a:noFill/>
          <a:ln>
            <a:noFill/>
          </a:ln>
        </p:spPr>
      </p:pic>
      <p:sp>
        <p:nvSpPr>
          <p:cNvPr id="139" name="Google Shape;139;p8"/>
          <p:cNvSpPr txBox="1"/>
          <p:nvPr/>
        </p:nvSpPr>
        <p:spPr>
          <a:xfrm>
            <a:off x="3489978" y="4761290"/>
            <a:ext cx="4912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Times New Roman"/>
                <a:ea typeface="Times New Roman"/>
                <a:cs typeface="Times New Roman"/>
                <a:sym typeface="Times New Roman"/>
              </a:rPr>
              <a:t>Fig .1 .BLOCK DIAGRAM OF CIRCUIT </a:t>
            </a:r>
            <a:endParaRPr b="0" i="0" sz="1400" u="none" cap="none" strike="noStrike">
              <a:solidFill>
                <a:srgbClr val="000000"/>
              </a:solidFill>
              <a:latin typeface="Arial"/>
              <a:ea typeface="Arial"/>
              <a:cs typeface="Arial"/>
              <a:sym typeface="Arial"/>
            </a:endParaRPr>
          </a:p>
        </p:txBody>
      </p:sp>
      <p:sp>
        <p:nvSpPr>
          <p:cNvPr id="140" name="Google Shape;140;p8"/>
          <p:cNvSpPr txBox="1"/>
          <p:nvPr/>
        </p:nvSpPr>
        <p:spPr>
          <a:xfrm>
            <a:off x="747825" y="1623300"/>
            <a:ext cx="10396500" cy="400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41" name="Google Shape;141;p8"/>
          <p:cNvPicPr preferRelativeResize="0"/>
          <p:nvPr/>
        </p:nvPicPr>
        <p:blipFill rotWithShape="1">
          <a:blip r:embed="rId4">
            <a:alphaModFix/>
          </a:blip>
          <a:srcRect b="34492" l="0" r="0" t="-22504"/>
          <a:stretch/>
        </p:blipFill>
        <p:spPr>
          <a:xfrm>
            <a:off x="2656000" y="1517225"/>
            <a:ext cx="7136425" cy="27690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9"/>
          <p:cNvSpPr txBox="1"/>
          <p:nvPr>
            <p:ph idx="1" type="body"/>
          </p:nvPr>
        </p:nvSpPr>
        <p:spPr>
          <a:xfrm>
            <a:off x="537450" y="869625"/>
            <a:ext cx="10515600" cy="58971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Clr>
                <a:schemeClr val="dk1"/>
              </a:buClr>
              <a:buSzPts val="2000"/>
              <a:buNone/>
            </a:pPr>
            <a:r>
              <a:rPr b="1" lang="en-IN" sz="2500">
                <a:latin typeface="Times New Roman"/>
                <a:ea typeface="Times New Roman"/>
                <a:cs typeface="Times New Roman"/>
                <a:sym typeface="Times New Roman"/>
              </a:rPr>
              <a:t>Block Explanation:</a:t>
            </a:r>
            <a:endParaRPr b="1" sz="25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000"/>
              <a:buNone/>
            </a:pPr>
            <a:r>
              <a:t/>
            </a:r>
            <a:endParaRPr b="1" sz="2300">
              <a:latin typeface="Times New Roman"/>
              <a:ea typeface="Times New Roman"/>
              <a:cs typeface="Times New Roman"/>
              <a:sym typeface="Times New Roman"/>
            </a:endParaRPr>
          </a:p>
          <a:p>
            <a:pPr indent="-361950" lvl="0" marL="457200" rtl="0" algn="just">
              <a:lnSpc>
                <a:spcPct val="90000"/>
              </a:lnSpc>
              <a:spcBef>
                <a:spcPts val="1000"/>
              </a:spcBef>
              <a:spcAft>
                <a:spcPts val="0"/>
              </a:spcAft>
              <a:buSzPts val="2100"/>
              <a:buFont typeface="Times New Roman"/>
              <a:buChar char="•"/>
            </a:pPr>
            <a:r>
              <a:rPr b="1" lang="en-IN" sz="2100">
                <a:latin typeface="Times New Roman"/>
                <a:ea typeface="Times New Roman"/>
                <a:cs typeface="Times New Roman"/>
                <a:sym typeface="Times New Roman"/>
              </a:rPr>
              <a:t>Microphone:  </a:t>
            </a:r>
            <a:endParaRPr b="1" sz="21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000"/>
              <a:buNone/>
            </a:pPr>
            <a:r>
              <a:rPr lang="en-IN" sz="2100">
                <a:latin typeface="Times New Roman"/>
                <a:ea typeface="Times New Roman"/>
                <a:cs typeface="Times New Roman"/>
                <a:sym typeface="Times New Roman"/>
              </a:rPr>
              <a:t>  Captures the speaker’s voice (sound waves) and converts it into an electrical audio signal.</a:t>
            </a:r>
            <a:endParaRPr sz="21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000"/>
              <a:buNone/>
            </a:pPr>
            <a:r>
              <a:t/>
            </a:r>
            <a:endParaRPr sz="2100">
              <a:latin typeface="Times New Roman"/>
              <a:ea typeface="Times New Roman"/>
              <a:cs typeface="Times New Roman"/>
              <a:sym typeface="Times New Roman"/>
            </a:endParaRPr>
          </a:p>
          <a:p>
            <a:pPr indent="-361950" lvl="0" marL="457200" rtl="0" algn="just">
              <a:lnSpc>
                <a:spcPct val="90000"/>
              </a:lnSpc>
              <a:spcBef>
                <a:spcPts val="1000"/>
              </a:spcBef>
              <a:spcAft>
                <a:spcPts val="0"/>
              </a:spcAft>
              <a:buSzPts val="2100"/>
              <a:buFont typeface="Times New Roman"/>
              <a:buChar char="•"/>
            </a:pPr>
            <a:r>
              <a:rPr b="1" lang="en-IN" sz="2100">
                <a:latin typeface="Times New Roman"/>
                <a:ea typeface="Times New Roman"/>
                <a:cs typeface="Times New Roman"/>
                <a:sym typeface="Times New Roman"/>
              </a:rPr>
              <a:t>FM Transmitter:  </a:t>
            </a:r>
            <a:endParaRPr b="1" sz="21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000"/>
              <a:buNone/>
            </a:pPr>
            <a:r>
              <a:rPr lang="en-IN" sz="2100">
                <a:latin typeface="Times New Roman"/>
                <a:ea typeface="Times New Roman"/>
                <a:cs typeface="Times New Roman"/>
                <a:sym typeface="Times New Roman"/>
              </a:rPr>
              <a:t>  Takes the electrical audio signal from the microphone, modulates it onto a high-frequency carrier wave, and transmits it wirelessly using an antenna.</a:t>
            </a:r>
            <a:endParaRPr sz="21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000"/>
              <a:buNone/>
            </a:pPr>
            <a:r>
              <a:t/>
            </a:r>
            <a:endParaRPr sz="2100">
              <a:latin typeface="Times New Roman"/>
              <a:ea typeface="Times New Roman"/>
              <a:cs typeface="Times New Roman"/>
              <a:sym typeface="Times New Roman"/>
            </a:endParaRPr>
          </a:p>
          <a:p>
            <a:pPr indent="-361950" lvl="0" marL="457200" rtl="0" algn="just">
              <a:lnSpc>
                <a:spcPct val="90000"/>
              </a:lnSpc>
              <a:spcBef>
                <a:spcPts val="1000"/>
              </a:spcBef>
              <a:spcAft>
                <a:spcPts val="0"/>
              </a:spcAft>
              <a:buSzPts val="2100"/>
              <a:buFont typeface="Times New Roman"/>
              <a:buChar char="•"/>
            </a:pPr>
            <a:r>
              <a:rPr b="1" lang="en-IN" sz="2100">
                <a:latin typeface="Times New Roman"/>
                <a:ea typeface="Times New Roman"/>
                <a:cs typeface="Times New Roman"/>
                <a:sym typeface="Times New Roman"/>
              </a:rPr>
              <a:t>FM Radio (Phone):  </a:t>
            </a:r>
            <a:endParaRPr b="1" sz="21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000"/>
              <a:buNone/>
            </a:pPr>
            <a:r>
              <a:rPr lang="en-IN" sz="2100">
                <a:latin typeface="Times New Roman"/>
                <a:ea typeface="Times New Roman"/>
                <a:cs typeface="Times New Roman"/>
                <a:sym typeface="Times New Roman"/>
              </a:rPr>
              <a:t>  Acts as the receiver; it picks up the FM signal, demodulates it, and outputs the original audio through the phone’s speaker or connected headphones.</a:t>
            </a:r>
            <a:endParaRPr sz="21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000"/>
              <a:buNone/>
            </a:pPr>
            <a:r>
              <a:t/>
            </a:r>
            <a:endParaRPr sz="21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000"/>
              <a:buNone/>
            </a:pPr>
            <a:r>
              <a:t/>
            </a:r>
            <a:endParaRPr sz="2100">
              <a:latin typeface="Times New Roman"/>
              <a:ea typeface="Times New Roman"/>
              <a:cs typeface="Times New Roman"/>
              <a:sym typeface="Times New Roman"/>
            </a:endParaRPr>
          </a:p>
        </p:txBody>
      </p:sp>
      <p:pic>
        <p:nvPicPr>
          <p:cNvPr id="147" name="Google Shape;147;p9"/>
          <p:cNvPicPr preferRelativeResize="0"/>
          <p:nvPr/>
        </p:nvPicPr>
        <p:blipFill rotWithShape="1">
          <a:blip r:embed="rId3">
            <a:alphaModFix/>
          </a:blip>
          <a:srcRect b="0" l="0" r="0" t="0"/>
          <a:stretch/>
        </p:blipFill>
        <p:spPr>
          <a:xfrm>
            <a:off x="10754600" y="-188275"/>
            <a:ext cx="1437400" cy="1057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2025-04-19T17:14:18Z</dcterms:created>
  <dc:creator>NUTAN G</dc:creator>
</cp:coreProperties>
</file>